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8"/>
  </p:notesMasterIdLst>
  <p:sldIdLst>
    <p:sldId id="297" r:id="rId2"/>
    <p:sldId id="257" r:id="rId3"/>
    <p:sldId id="258" r:id="rId4"/>
    <p:sldId id="259" r:id="rId5"/>
    <p:sldId id="295" r:id="rId6"/>
    <p:sldId id="288" r:id="rId7"/>
    <p:sldId id="289" r:id="rId8"/>
    <p:sldId id="290" r:id="rId9"/>
    <p:sldId id="285" r:id="rId10"/>
    <p:sldId id="277" r:id="rId11"/>
    <p:sldId id="299" r:id="rId12"/>
    <p:sldId id="291" r:id="rId13"/>
    <p:sldId id="282" r:id="rId14"/>
    <p:sldId id="298" r:id="rId15"/>
    <p:sldId id="286" r:id="rId16"/>
    <p:sldId id="271" r:id="rId17"/>
    <p:sldId id="272" r:id="rId18"/>
    <p:sldId id="292" r:id="rId19"/>
    <p:sldId id="273" r:id="rId20"/>
    <p:sldId id="274" r:id="rId21"/>
    <p:sldId id="275" r:id="rId22"/>
    <p:sldId id="283" r:id="rId23"/>
    <p:sldId id="296" r:id="rId24"/>
    <p:sldId id="300" r:id="rId25"/>
    <p:sldId id="293" r:id="rId26"/>
    <p:sldId id="301" r:id="rId27"/>
  </p:sldIdLst>
  <p:sldSz cx="9144000" cy="5143500" type="screen16x9"/>
  <p:notesSz cx="6858000" cy="9144000"/>
  <p:embeddedFontLst>
    <p:embeddedFont>
      <p:font typeface="Anton" panose="020B0604020202020204" charset="0"/>
      <p:regular r:id="rId29"/>
    </p:embeddedFont>
    <p:embeddedFont>
      <p:font typeface="Impact" panose="020B0806030902050204" pitchFamily="34" charset="0"/>
      <p:regular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3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064A852-B2A6-4BA6-A61E-FC164B4AFA72}">
  <a:tblStyle styleId="{A064A852-B2A6-4BA6-A61E-FC164B4AFA7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312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33F947-D603-4F8B-B17E-6F1C165D8BCE}" type="doc">
      <dgm:prSet loTypeId="urn:microsoft.com/office/officeart/2005/8/layout/pyramid1" loCatId="pyramid" qsTypeId="urn:microsoft.com/office/officeart/2005/8/quickstyle/3d2#1" qsCatId="3D" csTypeId="urn:microsoft.com/office/officeart/2005/8/colors/colorful3" csCatId="colorful" phldr="1"/>
      <dgm:spPr/>
    </dgm:pt>
    <dgm:pt modelId="{AFD6A530-890C-4828-997B-B6FA3D5E13E5}">
      <dgm:prSet phldrT="[Texto]" custT="1"/>
      <dgm:spPr/>
      <dgm:t>
        <a:bodyPr/>
        <a:lstStyle/>
        <a:p>
          <a:endParaRPr lang="pt-BR" sz="1200" dirty="0" smtClean="0"/>
        </a:p>
        <a:p>
          <a:endParaRPr lang="pt-BR" sz="1200" dirty="0" smtClean="0"/>
        </a:p>
        <a:p>
          <a:r>
            <a:rPr lang="pt-BR" sz="1400" b="1" dirty="0" smtClean="0"/>
            <a:t>Controle Humano</a:t>
          </a:r>
        </a:p>
        <a:p>
          <a:r>
            <a:rPr lang="pt-BR" sz="1200" dirty="0" smtClean="0"/>
            <a:t>(fiscalizações e auditorias)</a:t>
          </a:r>
          <a:endParaRPr lang="pt-BR" sz="1200" dirty="0"/>
        </a:p>
      </dgm:t>
    </dgm:pt>
    <dgm:pt modelId="{FDF1918F-7E52-46F9-92F2-84070879E274}" type="parTrans" cxnId="{1B394D1C-7E42-4E31-A582-4891E71DD1C2}">
      <dgm:prSet/>
      <dgm:spPr/>
      <dgm:t>
        <a:bodyPr/>
        <a:lstStyle/>
        <a:p>
          <a:endParaRPr lang="pt-BR"/>
        </a:p>
      </dgm:t>
    </dgm:pt>
    <dgm:pt modelId="{D9BDE7E2-F0D5-46DB-86EB-0219CE6DFFA7}" type="sibTrans" cxnId="{1B394D1C-7E42-4E31-A582-4891E71DD1C2}">
      <dgm:prSet/>
      <dgm:spPr/>
      <dgm:t>
        <a:bodyPr/>
        <a:lstStyle/>
        <a:p>
          <a:endParaRPr lang="pt-BR"/>
        </a:p>
      </dgm:t>
    </dgm:pt>
    <dgm:pt modelId="{79943C9A-6EF0-4ED4-9F9B-C89F2EFB7C0A}">
      <dgm:prSet phldrT="[Texto]" custT="1"/>
      <dgm:spPr/>
      <dgm:t>
        <a:bodyPr/>
        <a:lstStyle/>
        <a:p>
          <a:r>
            <a:rPr lang="pt-BR" sz="1400" b="1" dirty="0" smtClean="0"/>
            <a:t>Controle Físicos</a:t>
          </a:r>
        </a:p>
        <a:p>
          <a:r>
            <a:rPr lang="pt-BR" sz="1200" dirty="0" smtClean="0"/>
            <a:t>(lacres, urna sem conexão com a internet)</a:t>
          </a:r>
          <a:endParaRPr lang="pt-BR" sz="1200" dirty="0"/>
        </a:p>
      </dgm:t>
    </dgm:pt>
    <dgm:pt modelId="{AF06401E-0AA2-4CD3-93AE-7D1E86C8218B}" type="parTrans" cxnId="{72C44AAA-C944-409D-91F1-C1DBC73F0308}">
      <dgm:prSet/>
      <dgm:spPr/>
      <dgm:t>
        <a:bodyPr/>
        <a:lstStyle/>
        <a:p>
          <a:endParaRPr lang="pt-BR"/>
        </a:p>
      </dgm:t>
    </dgm:pt>
    <dgm:pt modelId="{C08372C4-B578-488A-AB89-853197E6E85E}" type="sibTrans" cxnId="{72C44AAA-C944-409D-91F1-C1DBC73F0308}">
      <dgm:prSet/>
      <dgm:spPr/>
      <dgm:t>
        <a:bodyPr/>
        <a:lstStyle/>
        <a:p>
          <a:endParaRPr lang="pt-BR"/>
        </a:p>
      </dgm:t>
    </dgm:pt>
    <dgm:pt modelId="{7ECEA5F1-AA16-42D3-990D-4601EA49129A}">
      <dgm:prSet phldrT="[Texto]" custT="1"/>
      <dgm:spPr/>
      <dgm:t>
        <a:bodyPr/>
        <a:lstStyle/>
        <a:p>
          <a:r>
            <a:rPr lang="pt-BR" sz="1400" b="1" dirty="0" smtClean="0"/>
            <a:t>Controle de Segurança Lógicos</a:t>
          </a:r>
        </a:p>
        <a:p>
          <a:r>
            <a:rPr lang="pt-BR" sz="1200" dirty="0" smtClean="0"/>
            <a:t>(</a:t>
          </a:r>
          <a:r>
            <a:rPr lang="pt-BR" sz="1200" dirty="0" err="1" smtClean="0"/>
            <a:t>cripotografia</a:t>
          </a:r>
          <a:r>
            <a:rPr lang="pt-BR" sz="1200" dirty="0" smtClean="0"/>
            <a:t>, assinatura digital, </a:t>
          </a:r>
          <a:r>
            <a:rPr lang="pt-BR" sz="1200" dirty="0" err="1" smtClean="0"/>
            <a:t>hash</a:t>
          </a:r>
          <a:r>
            <a:rPr lang="pt-BR" sz="1200" dirty="0" smtClean="0"/>
            <a:t>, biometria)</a:t>
          </a:r>
          <a:endParaRPr lang="pt-BR" sz="1200" dirty="0"/>
        </a:p>
      </dgm:t>
    </dgm:pt>
    <dgm:pt modelId="{0E1AA57E-5F24-4642-A8DD-2F9AA285D20A}" type="parTrans" cxnId="{7D4323DF-74F6-4661-8AAA-CB99EBA03107}">
      <dgm:prSet/>
      <dgm:spPr/>
      <dgm:t>
        <a:bodyPr/>
        <a:lstStyle/>
        <a:p>
          <a:endParaRPr lang="pt-BR"/>
        </a:p>
      </dgm:t>
    </dgm:pt>
    <dgm:pt modelId="{24EC4C16-B74C-44FB-A432-FCF69332CB42}" type="sibTrans" cxnId="{7D4323DF-74F6-4661-8AAA-CB99EBA03107}">
      <dgm:prSet/>
      <dgm:spPr/>
      <dgm:t>
        <a:bodyPr/>
        <a:lstStyle/>
        <a:p>
          <a:endParaRPr lang="pt-BR"/>
        </a:p>
      </dgm:t>
    </dgm:pt>
    <dgm:pt modelId="{78EF026E-67C8-4585-A060-4071C390C60C}" type="pres">
      <dgm:prSet presAssocID="{9D33F947-D603-4F8B-B17E-6F1C165D8BCE}" presName="Name0" presStyleCnt="0">
        <dgm:presLayoutVars>
          <dgm:dir/>
          <dgm:animLvl val="lvl"/>
          <dgm:resizeHandles val="exact"/>
        </dgm:presLayoutVars>
      </dgm:prSet>
      <dgm:spPr/>
    </dgm:pt>
    <dgm:pt modelId="{18905A75-555F-4E8B-84B4-C7A36F82153A}" type="pres">
      <dgm:prSet presAssocID="{AFD6A530-890C-4828-997B-B6FA3D5E13E5}" presName="Name8" presStyleCnt="0"/>
      <dgm:spPr/>
    </dgm:pt>
    <dgm:pt modelId="{7EDB7BDE-29F6-4E96-B16F-F664B0E8AE18}" type="pres">
      <dgm:prSet presAssocID="{AFD6A530-890C-4828-997B-B6FA3D5E13E5}" presName="level" presStyleLbl="node1" presStyleIdx="0" presStyleCnt="3" custScaleX="106599" custScaleY="109500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8BA8F8A-D286-4F41-ADAB-DA8E4BB37D04}" type="pres">
      <dgm:prSet presAssocID="{AFD6A530-890C-4828-997B-B6FA3D5E13E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B7AA24-C572-424E-B79E-F7CCC9E20A48}" type="pres">
      <dgm:prSet presAssocID="{79943C9A-6EF0-4ED4-9F9B-C89F2EFB7C0A}" presName="Name8" presStyleCnt="0"/>
      <dgm:spPr/>
    </dgm:pt>
    <dgm:pt modelId="{09CEEAC1-36C7-44FF-93B4-ADF11279956D}" type="pres">
      <dgm:prSet presAssocID="{79943C9A-6EF0-4ED4-9F9B-C89F2EFB7C0A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17E582A-6965-4E1E-807E-114054973902}" type="pres">
      <dgm:prSet presAssocID="{79943C9A-6EF0-4ED4-9F9B-C89F2EFB7C0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92D31F0-5385-4CF6-B791-6C7E81D18763}" type="pres">
      <dgm:prSet presAssocID="{7ECEA5F1-AA16-42D3-990D-4601EA49129A}" presName="Name8" presStyleCnt="0"/>
      <dgm:spPr/>
    </dgm:pt>
    <dgm:pt modelId="{3116A8B2-F3B8-484C-820A-1EFC332EE4DF}" type="pres">
      <dgm:prSet presAssocID="{7ECEA5F1-AA16-42D3-990D-4601EA49129A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39BF86F-007E-45D0-9F81-E5A58E54D2D1}" type="pres">
      <dgm:prSet presAssocID="{7ECEA5F1-AA16-42D3-990D-4601EA49129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6CCE4F7-4738-488D-AEAE-529B72AA97DB}" type="presOf" srcId="{7ECEA5F1-AA16-42D3-990D-4601EA49129A}" destId="{3116A8B2-F3B8-484C-820A-1EFC332EE4DF}" srcOrd="0" destOrd="0" presId="urn:microsoft.com/office/officeart/2005/8/layout/pyramid1"/>
    <dgm:cxn modelId="{AAA6B323-C898-4D0F-BE82-2E3AB045B899}" type="presOf" srcId="{79943C9A-6EF0-4ED4-9F9B-C89F2EFB7C0A}" destId="{517E582A-6965-4E1E-807E-114054973902}" srcOrd="1" destOrd="0" presId="urn:microsoft.com/office/officeart/2005/8/layout/pyramid1"/>
    <dgm:cxn modelId="{1B394D1C-7E42-4E31-A582-4891E71DD1C2}" srcId="{9D33F947-D603-4F8B-B17E-6F1C165D8BCE}" destId="{AFD6A530-890C-4828-997B-B6FA3D5E13E5}" srcOrd="0" destOrd="0" parTransId="{FDF1918F-7E52-46F9-92F2-84070879E274}" sibTransId="{D9BDE7E2-F0D5-46DB-86EB-0219CE6DFFA7}"/>
    <dgm:cxn modelId="{7D4323DF-74F6-4661-8AAA-CB99EBA03107}" srcId="{9D33F947-D603-4F8B-B17E-6F1C165D8BCE}" destId="{7ECEA5F1-AA16-42D3-990D-4601EA49129A}" srcOrd="2" destOrd="0" parTransId="{0E1AA57E-5F24-4642-A8DD-2F9AA285D20A}" sibTransId="{24EC4C16-B74C-44FB-A432-FCF69332CB42}"/>
    <dgm:cxn modelId="{72C44AAA-C944-409D-91F1-C1DBC73F0308}" srcId="{9D33F947-D603-4F8B-B17E-6F1C165D8BCE}" destId="{79943C9A-6EF0-4ED4-9F9B-C89F2EFB7C0A}" srcOrd="1" destOrd="0" parTransId="{AF06401E-0AA2-4CD3-93AE-7D1E86C8218B}" sibTransId="{C08372C4-B578-488A-AB89-853197E6E85E}"/>
    <dgm:cxn modelId="{AA803F0C-6ECF-41E2-ADEE-2C70668EC6A2}" type="presOf" srcId="{9D33F947-D603-4F8B-B17E-6F1C165D8BCE}" destId="{78EF026E-67C8-4585-A060-4071C390C60C}" srcOrd="0" destOrd="0" presId="urn:microsoft.com/office/officeart/2005/8/layout/pyramid1"/>
    <dgm:cxn modelId="{AB4DB5F5-5C95-4C92-8ACD-ED1A0D122412}" type="presOf" srcId="{79943C9A-6EF0-4ED4-9F9B-C89F2EFB7C0A}" destId="{09CEEAC1-36C7-44FF-93B4-ADF11279956D}" srcOrd="0" destOrd="0" presId="urn:microsoft.com/office/officeart/2005/8/layout/pyramid1"/>
    <dgm:cxn modelId="{8161561B-857B-4283-8DF6-1E279AC02031}" type="presOf" srcId="{7ECEA5F1-AA16-42D3-990D-4601EA49129A}" destId="{839BF86F-007E-45D0-9F81-E5A58E54D2D1}" srcOrd="1" destOrd="0" presId="urn:microsoft.com/office/officeart/2005/8/layout/pyramid1"/>
    <dgm:cxn modelId="{A8B28AFD-B630-4C76-BABF-709E7C286059}" type="presOf" srcId="{AFD6A530-890C-4828-997B-B6FA3D5E13E5}" destId="{7EDB7BDE-29F6-4E96-B16F-F664B0E8AE18}" srcOrd="0" destOrd="0" presId="urn:microsoft.com/office/officeart/2005/8/layout/pyramid1"/>
    <dgm:cxn modelId="{BC9CE500-1A7E-4E2C-8C38-521EED30AEBC}" type="presOf" srcId="{AFD6A530-890C-4828-997B-B6FA3D5E13E5}" destId="{58BA8F8A-D286-4F41-ADAB-DA8E4BB37D04}" srcOrd="1" destOrd="0" presId="urn:microsoft.com/office/officeart/2005/8/layout/pyramid1"/>
    <dgm:cxn modelId="{9535CB78-CE1E-4C2A-8E71-E398A3F354D7}" type="presParOf" srcId="{78EF026E-67C8-4585-A060-4071C390C60C}" destId="{18905A75-555F-4E8B-84B4-C7A36F82153A}" srcOrd="0" destOrd="0" presId="urn:microsoft.com/office/officeart/2005/8/layout/pyramid1"/>
    <dgm:cxn modelId="{6780F4E3-5556-4351-B605-ACA941CC49AE}" type="presParOf" srcId="{18905A75-555F-4E8B-84B4-C7A36F82153A}" destId="{7EDB7BDE-29F6-4E96-B16F-F664B0E8AE18}" srcOrd="0" destOrd="0" presId="urn:microsoft.com/office/officeart/2005/8/layout/pyramid1"/>
    <dgm:cxn modelId="{8467C848-0CD1-49B7-B0CF-1E89064024CA}" type="presParOf" srcId="{18905A75-555F-4E8B-84B4-C7A36F82153A}" destId="{58BA8F8A-D286-4F41-ADAB-DA8E4BB37D04}" srcOrd="1" destOrd="0" presId="urn:microsoft.com/office/officeart/2005/8/layout/pyramid1"/>
    <dgm:cxn modelId="{EB59C7FA-E1D6-4B07-8EC3-8358AAF12850}" type="presParOf" srcId="{78EF026E-67C8-4585-A060-4071C390C60C}" destId="{4FB7AA24-C572-424E-B79E-F7CCC9E20A48}" srcOrd="1" destOrd="0" presId="urn:microsoft.com/office/officeart/2005/8/layout/pyramid1"/>
    <dgm:cxn modelId="{B6F8A531-3B95-423A-9DAD-FF07A2FC79C2}" type="presParOf" srcId="{4FB7AA24-C572-424E-B79E-F7CCC9E20A48}" destId="{09CEEAC1-36C7-44FF-93B4-ADF11279956D}" srcOrd="0" destOrd="0" presId="urn:microsoft.com/office/officeart/2005/8/layout/pyramid1"/>
    <dgm:cxn modelId="{D06846FE-CFA3-4559-AE1F-C6472EDE7EC3}" type="presParOf" srcId="{4FB7AA24-C572-424E-B79E-F7CCC9E20A48}" destId="{517E582A-6965-4E1E-807E-114054973902}" srcOrd="1" destOrd="0" presId="urn:microsoft.com/office/officeart/2005/8/layout/pyramid1"/>
    <dgm:cxn modelId="{1D638421-812E-4DA6-A00C-68C724B8FC78}" type="presParOf" srcId="{78EF026E-67C8-4585-A060-4071C390C60C}" destId="{592D31F0-5385-4CF6-B791-6C7E81D18763}" srcOrd="2" destOrd="0" presId="urn:microsoft.com/office/officeart/2005/8/layout/pyramid1"/>
    <dgm:cxn modelId="{DE96D04A-A0AE-430F-9C29-BF4DC51A3D29}" type="presParOf" srcId="{592D31F0-5385-4CF6-B791-6C7E81D18763}" destId="{3116A8B2-F3B8-484C-820A-1EFC332EE4DF}" srcOrd="0" destOrd="0" presId="urn:microsoft.com/office/officeart/2005/8/layout/pyramid1"/>
    <dgm:cxn modelId="{7F5AE7C4-7922-4083-9C6E-1D7B30EC99AF}" type="presParOf" srcId="{592D31F0-5385-4CF6-B791-6C7E81D18763}" destId="{839BF86F-007E-45D0-9F81-E5A58E54D2D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DB7BDE-29F6-4E96-B16F-F664B0E8AE18}">
      <dsp:nvSpPr>
        <dsp:cNvPr id="0" name=""/>
        <dsp:cNvSpPr/>
      </dsp:nvSpPr>
      <dsp:spPr>
        <a:xfrm>
          <a:off x="1263187" y="0"/>
          <a:ext cx="1529736" cy="999152"/>
        </a:xfrm>
        <a:prstGeom prst="trapezoid">
          <a:avLst>
            <a:gd name="adj" fmla="val 71813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/>
            <a:t>Controle Humano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kern="1200" dirty="0" smtClean="0"/>
            <a:t>(fiscalizações e auditorias)</a:t>
          </a:r>
          <a:endParaRPr lang="pt-BR" sz="1200" kern="1200" dirty="0"/>
        </a:p>
      </dsp:txBody>
      <dsp:txXfrm>
        <a:off x="1263187" y="0"/>
        <a:ext cx="1529736" cy="999152"/>
      </dsp:txXfrm>
    </dsp:sp>
    <dsp:sp modelId="{09CEEAC1-36C7-44FF-93B4-ADF11279956D}">
      <dsp:nvSpPr>
        <dsp:cNvPr id="0" name=""/>
        <dsp:cNvSpPr/>
      </dsp:nvSpPr>
      <dsp:spPr>
        <a:xfrm>
          <a:off x="655268" y="999152"/>
          <a:ext cx="2745575" cy="912467"/>
        </a:xfrm>
        <a:prstGeom prst="trapezoid">
          <a:avLst>
            <a:gd name="adj" fmla="val 71813"/>
          </a:avLst>
        </a:prstGeom>
        <a:gradFill rotWithShape="0">
          <a:gsLst>
            <a:gs pos="0">
              <a:schemeClr val="accent3">
                <a:hueOff val="-4991659"/>
                <a:satOff val="42307"/>
                <a:lumOff val="4215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-4991659"/>
                <a:satOff val="42307"/>
                <a:lumOff val="4215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/>
            <a:t>Controle Físicos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kern="1200" dirty="0" smtClean="0"/>
            <a:t>(lacres, urna sem conexão com a internet)</a:t>
          </a:r>
          <a:endParaRPr lang="pt-BR" sz="1200" kern="1200" dirty="0"/>
        </a:p>
      </dsp:txBody>
      <dsp:txXfrm>
        <a:off x="1135744" y="999152"/>
        <a:ext cx="1784623" cy="912467"/>
      </dsp:txXfrm>
    </dsp:sp>
    <dsp:sp modelId="{3116A8B2-F3B8-484C-820A-1EFC332EE4DF}">
      <dsp:nvSpPr>
        <dsp:cNvPr id="0" name=""/>
        <dsp:cNvSpPr/>
      </dsp:nvSpPr>
      <dsp:spPr>
        <a:xfrm>
          <a:off x="0" y="1911620"/>
          <a:ext cx="4056112" cy="912467"/>
        </a:xfrm>
        <a:prstGeom prst="trapezoid">
          <a:avLst>
            <a:gd name="adj" fmla="val 71813"/>
          </a:avLst>
        </a:prstGeom>
        <a:gradFill rotWithShape="0">
          <a:gsLst>
            <a:gs pos="0">
              <a:schemeClr val="accent3">
                <a:hueOff val="-9983318"/>
                <a:satOff val="84615"/>
                <a:lumOff val="843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-9983318"/>
                <a:satOff val="84615"/>
                <a:lumOff val="843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/>
            <a:t>Controle de Segurança Lógicos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kern="1200" dirty="0" smtClean="0"/>
            <a:t>(</a:t>
          </a:r>
          <a:r>
            <a:rPr lang="pt-BR" sz="1200" kern="1200" dirty="0" err="1" smtClean="0"/>
            <a:t>cripotografia</a:t>
          </a:r>
          <a:r>
            <a:rPr lang="pt-BR" sz="1200" kern="1200" dirty="0" smtClean="0"/>
            <a:t>, assinatura digital, </a:t>
          </a:r>
          <a:r>
            <a:rPr lang="pt-BR" sz="1200" kern="1200" dirty="0" err="1" smtClean="0"/>
            <a:t>hash</a:t>
          </a:r>
          <a:r>
            <a:rPr lang="pt-BR" sz="1200" kern="1200" dirty="0" smtClean="0"/>
            <a:t>, biometria)</a:t>
          </a:r>
          <a:endParaRPr lang="pt-BR" sz="1200" kern="1200" dirty="0"/>
        </a:p>
      </dsp:txBody>
      <dsp:txXfrm>
        <a:off x="709819" y="1911620"/>
        <a:ext cx="2636472" cy="9124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806409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2983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8513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6841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7004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Google Shape;400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65334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Google Shape;400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2812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62341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0781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65444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58900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8040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44a8266b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" name="Google Shape;63;g444a8266bb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37938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43281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8" name="Google Shape;318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90798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Google Shape;400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30931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Google Shape;400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64464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Google Shape;400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49893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Google Shape;400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1615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Google Shape;400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3019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" name="Google Shape;7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9332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5942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3069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2669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5485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9127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7725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2.jp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1.pn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25.jp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33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jpg"/><Relationship Id="rId9" Type="http://schemas.microsoft.com/office/2007/relationships/diagramDrawing" Target="../diagrams/drawing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Relationship Id="rId9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-275643" y="1901635"/>
            <a:ext cx="6557673" cy="2052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pt-BR" sz="6000" dirty="0" smtClean="0">
                <a:solidFill>
                  <a:srgbClr val="073763"/>
                </a:solidFill>
                <a:latin typeface="Anton"/>
                <a:ea typeface="Anton"/>
                <a:cs typeface="Anton"/>
                <a:sym typeface="Anton"/>
              </a:rPr>
              <a:t>PROJETO FOFO: Formação de Formadores/RS</a:t>
            </a:r>
            <a:endParaRPr sz="6000" b="0" i="0" u="none" strike="noStrike" cap="none" dirty="0">
              <a:solidFill>
                <a:srgbClr val="073763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402" y="79825"/>
            <a:ext cx="750735" cy="916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13"/>
          <p:cNvCxnSpPr/>
          <p:nvPr/>
        </p:nvCxnSpPr>
        <p:spPr>
          <a:xfrm rot="10800000" flipH="1">
            <a:off x="1014019" y="4075269"/>
            <a:ext cx="3829500" cy="15900"/>
          </a:xfrm>
          <a:prstGeom prst="straightConnector1">
            <a:avLst/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57" name="Google Shape;57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9709" y="4408031"/>
            <a:ext cx="834309" cy="625749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/>
          <p:nvPr/>
        </p:nvSpPr>
        <p:spPr>
          <a:xfrm rot="-5400000" flipH="1">
            <a:off x="4429900" y="-4655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3"/>
          <p:cNvSpPr/>
          <p:nvPr/>
        </p:nvSpPr>
        <p:spPr>
          <a:xfrm flipH="1">
            <a:off x="5110900" y="1780600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129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4"/>
          <p:cNvSpPr/>
          <p:nvPr/>
        </p:nvSpPr>
        <p:spPr>
          <a:xfrm rot="10800000">
            <a:off x="5632375" y="25"/>
            <a:ext cx="3492600" cy="23049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34"/>
          <p:cNvSpPr/>
          <p:nvPr/>
        </p:nvSpPr>
        <p:spPr>
          <a:xfrm rot="-5400000">
            <a:off x="6257850" y="2262325"/>
            <a:ext cx="3018000" cy="27771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1" name="Google Shape;351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699" y="1533389"/>
            <a:ext cx="3351728" cy="1754071"/>
          </a:xfrm>
          <a:prstGeom prst="roundRect">
            <a:avLst/>
          </a:prstGeom>
        </p:spPr>
      </p:pic>
      <p:pic>
        <p:nvPicPr>
          <p:cNvPr id="10" name="Google Shape;408;p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3926" y="4609826"/>
            <a:ext cx="572331" cy="429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03" y="234892"/>
            <a:ext cx="5554777" cy="4150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4"/>
          <p:cNvSpPr/>
          <p:nvPr/>
        </p:nvSpPr>
        <p:spPr>
          <a:xfrm rot="10800000">
            <a:off x="5632375" y="25"/>
            <a:ext cx="3492600" cy="23049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34"/>
          <p:cNvSpPr/>
          <p:nvPr/>
        </p:nvSpPr>
        <p:spPr>
          <a:xfrm rot="-5400000">
            <a:off x="6257850" y="2262325"/>
            <a:ext cx="3018000" cy="27771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1" name="Google Shape;351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48;p27"/>
          <p:cNvSpPr txBox="1"/>
          <p:nvPr/>
        </p:nvSpPr>
        <p:spPr>
          <a:xfrm>
            <a:off x="2201917" y="189310"/>
            <a:ext cx="2788892" cy="492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 smtClean="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Segurança da Urna Eletrônica</a:t>
            </a: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248;p27"/>
          <p:cNvSpPr txBox="1"/>
          <p:nvPr/>
        </p:nvSpPr>
        <p:spPr>
          <a:xfrm>
            <a:off x="175064" y="825133"/>
            <a:ext cx="5553128" cy="2959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/>
              <a:t> </a:t>
            </a:r>
            <a:r>
              <a:rPr lang="pt-BR" sz="1800" dirty="0"/>
              <a:t>A urna eletrônica é um PROJETO ÚNICO E NACIONAL e é materializada pela empresa americana </a:t>
            </a:r>
            <a:r>
              <a:rPr lang="pt-BR" sz="1800" dirty="0" smtClean="0"/>
              <a:t>DIEBOLD, com sede em Santa Rita do Sapucaí/MG.</a:t>
            </a:r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endParaRPr lang="pt-BR" sz="1800" dirty="0" smtClean="0"/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800" dirty="0"/>
              <a:t>As urnas eletrônicas saem da fábrica somente com os botões Branco e Corrige funcionando. </a:t>
            </a:r>
            <a:endParaRPr lang="pt-BR" sz="1800" dirty="0" smtClean="0"/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endParaRPr lang="pt-BR" sz="1800" dirty="0" smtClean="0"/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800" dirty="0"/>
              <a:t>Requer instalação de certificado digital da JE para ativação de outras teclas.</a:t>
            </a:r>
            <a:endParaRPr lang="pt-BR" sz="1800" dirty="0" smtClean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699" y="1533389"/>
            <a:ext cx="3351728" cy="1754071"/>
          </a:xfrm>
          <a:prstGeom prst="roundRect">
            <a:avLst/>
          </a:prstGeom>
        </p:spPr>
      </p:pic>
      <p:pic>
        <p:nvPicPr>
          <p:cNvPr id="10" name="Google Shape;408;p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3926" y="4609826"/>
            <a:ext cx="572331" cy="4292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261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Google Shape;351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48;p27"/>
          <p:cNvSpPr txBox="1"/>
          <p:nvPr/>
        </p:nvSpPr>
        <p:spPr>
          <a:xfrm>
            <a:off x="3195258" y="97212"/>
            <a:ext cx="2788892" cy="492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 smtClean="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Segurança da Urna Eletrônica</a:t>
            </a: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Google Shape;40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4721" y="4611742"/>
            <a:ext cx="572331" cy="429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12" y="681563"/>
            <a:ext cx="5115943" cy="2243300"/>
          </a:xfrm>
          <a:prstGeom prst="round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611" y="2342658"/>
            <a:ext cx="4570045" cy="2787686"/>
          </a:xfrm>
          <a:prstGeom prst="round2DiagRect">
            <a:avLst/>
          </a:prstGeom>
        </p:spPr>
      </p:pic>
      <p:sp>
        <p:nvSpPr>
          <p:cNvPr id="13" name="Google Shape;248;p27"/>
          <p:cNvSpPr txBox="1"/>
          <p:nvPr/>
        </p:nvSpPr>
        <p:spPr>
          <a:xfrm>
            <a:off x="0" y="3163313"/>
            <a:ext cx="4356846" cy="11463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 smtClean="0"/>
              <a:t>Não </a:t>
            </a:r>
            <a:r>
              <a:rPr lang="pt-BR" sz="1050" dirty="0"/>
              <a:t>é possível executar um aplicativo não autorizado na urna </a:t>
            </a:r>
            <a:r>
              <a:rPr lang="pt-BR" sz="1050" dirty="0" smtClean="0"/>
              <a:t>eletrônica;</a:t>
            </a:r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/>
              <a:t>Não é possível executar um aplicativo da urna fora deste </a:t>
            </a:r>
            <a:r>
              <a:rPr lang="pt-BR" sz="1050" dirty="0" smtClean="0"/>
              <a:t>ambiente.</a:t>
            </a:r>
          </a:p>
        </p:txBody>
      </p:sp>
      <p:sp>
        <p:nvSpPr>
          <p:cNvPr id="15" name="Google Shape;248;p27"/>
          <p:cNvSpPr txBox="1"/>
          <p:nvPr/>
        </p:nvSpPr>
        <p:spPr>
          <a:xfrm>
            <a:off x="5436586" y="1257666"/>
            <a:ext cx="3198651" cy="11463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 smtClean="0"/>
              <a:t>SO </a:t>
            </a:r>
            <a:r>
              <a:rPr lang="pt-BR" sz="1050" dirty="0"/>
              <a:t>UENUX: baseado em Linux, mas </a:t>
            </a:r>
            <a:r>
              <a:rPr lang="pt-BR" sz="1050" dirty="0" smtClean="0"/>
              <a:t>totalmente customizado para a Urna Eletrônica.</a:t>
            </a:r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endParaRPr lang="pt-BR" sz="1050" dirty="0" smtClean="0"/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 smtClean="0"/>
              <a:t>Criptografia e assinaturas digitais.</a:t>
            </a:r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endParaRPr lang="pt-BR" sz="1050" dirty="0" smtClean="0"/>
          </a:p>
        </p:txBody>
      </p:sp>
    </p:spTree>
    <p:extLst>
      <p:ext uri="{BB962C8B-B14F-4D97-AF65-F5344CB8AC3E}">
        <p14:creationId xmlns:p14="http://schemas.microsoft.com/office/powerpoint/2010/main" val="57760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9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39"/>
          <p:cNvSpPr/>
          <p:nvPr/>
        </p:nvSpPr>
        <p:spPr>
          <a:xfrm>
            <a:off x="0" y="1752000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5" name="Google Shape;405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20993" y="4479750"/>
            <a:ext cx="475257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86784" y="4579406"/>
            <a:ext cx="572331" cy="42925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2"/>
          <p:cNvSpPr>
            <a:spLocks/>
          </p:cNvSpPr>
          <p:nvPr/>
        </p:nvSpPr>
        <p:spPr bwMode="auto">
          <a:xfrm>
            <a:off x="4203607" y="604736"/>
            <a:ext cx="4555014" cy="6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b"/>
          <a:lstStyle>
            <a:lvl1pPr>
              <a:lnSpc>
                <a:spcPct val="90000"/>
              </a:lnSpc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5pPr>
            <a:lvl6pPr marL="457200" defTabSz="12176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6pPr>
            <a:lvl7pPr marL="914400" defTabSz="12176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7pPr>
            <a:lvl8pPr marL="1371600" defTabSz="12176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8pPr>
            <a:lvl9pPr marL="1828800" defTabSz="12176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1217613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altLang="pt-BR" sz="1600" dirty="0" smtClean="0">
                <a:solidFill>
                  <a:srgbClr val="000000"/>
                </a:solidFill>
                <a:latin typeface="Impact"/>
                <a:ea typeface="Impact"/>
                <a:cs typeface="Impact"/>
              </a:rPr>
              <a:t>Principais mecanismos tecnológicos de segurança </a:t>
            </a:r>
            <a:endParaRPr lang="pt-BR" altLang="pt-BR" sz="1600" dirty="0">
              <a:solidFill>
                <a:srgbClr val="000000"/>
              </a:solidFill>
              <a:latin typeface="Impact"/>
              <a:ea typeface="Impact"/>
              <a:cs typeface="Impact"/>
            </a:endParaRPr>
          </a:p>
          <a:p>
            <a:pPr marL="0" marR="0" lvl="0" indent="0" algn="ctr" defTabSz="1217613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altLang="pt-BR" sz="1600" dirty="0">
                <a:solidFill>
                  <a:srgbClr val="000000"/>
                </a:solidFill>
                <a:latin typeface="Impact"/>
                <a:ea typeface="Impact"/>
                <a:cs typeface="Impact"/>
              </a:rPr>
              <a:t>da </a:t>
            </a:r>
            <a:r>
              <a:rPr lang="pt-BR" altLang="pt-BR" sz="1600" dirty="0" smtClean="0">
                <a:solidFill>
                  <a:srgbClr val="000000"/>
                </a:solidFill>
                <a:latin typeface="Impact"/>
                <a:ea typeface="Impact"/>
                <a:cs typeface="Impact"/>
              </a:rPr>
              <a:t>Urna Eletrônica</a:t>
            </a:r>
            <a:endParaRPr lang="pt-BR" altLang="pt-BR" sz="1600" dirty="0">
              <a:solidFill>
                <a:srgbClr val="000000"/>
              </a:solidFill>
              <a:latin typeface="Impact"/>
              <a:ea typeface="Impact"/>
              <a:cs typeface="Impact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767" y="1499636"/>
            <a:ext cx="6750483" cy="220377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9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39"/>
          <p:cNvSpPr/>
          <p:nvPr/>
        </p:nvSpPr>
        <p:spPr>
          <a:xfrm>
            <a:off x="0" y="1752000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5" name="Google Shape;405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20993" y="4479750"/>
            <a:ext cx="475257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86784" y="4579406"/>
            <a:ext cx="572331" cy="42925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2"/>
          <p:cNvSpPr>
            <a:spLocks/>
          </p:cNvSpPr>
          <p:nvPr/>
        </p:nvSpPr>
        <p:spPr bwMode="auto">
          <a:xfrm>
            <a:off x="4357397" y="274860"/>
            <a:ext cx="4325574" cy="6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b"/>
          <a:lstStyle>
            <a:lvl1pPr>
              <a:lnSpc>
                <a:spcPct val="90000"/>
              </a:lnSpc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5pPr>
            <a:lvl6pPr marL="457200" defTabSz="12176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6pPr>
            <a:lvl7pPr marL="914400" defTabSz="12176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7pPr>
            <a:lvl8pPr marL="1371600" defTabSz="12176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8pPr>
            <a:lvl9pPr marL="1828800" defTabSz="121761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329632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1217613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altLang="pt-BR" sz="1600" dirty="0" smtClean="0">
                <a:solidFill>
                  <a:srgbClr val="000000"/>
                </a:solidFill>
                <a:latin typeface="Impact"/>
                <a:ea typeface="Impact"/>
                <a:cs typeface="Impact"/>
              </a:rPr>
              <a:t>Outros mecanismos </a:t>
            </a:r>
            <a:r>
              <a:rPr lang="pt-BR" altLang="pt-BR" sz="1600" dirty="0">
                <a:solidFill>
                  <a:srgbClr val="000000"/>
                </a:solidFill>
                <a:latin typeface="Impact"/>
                <a:ea typeface="Impact"/>
                <a:cs typeface="Impact"/>
              </a:rPr>
              <a:t>de </a:t>
            </a:r>
            <a:r>
              <a:rPr lang="pt-BR" altLang="pt-BR" sz="1600" dirty="0" smtClean="0">
                <a:solidFill>
                  <a:srgbClr val="000000"/>
                </a:solidFill>
                <a:latin typeface="Impact"/>
                <a:ea typeface="Impact"/>
                <a:cs typeface="Impact"/>
              </a:rPr>
              <a:t>segurança </a:t>
            </a:r>
            <a:endParaRPr lang="pt-BR" altLang="pt-BR" sz="1600" dirty="0">
              <a:solidFill>
                <a:srgbClr val="000000"/>
              </a:solidFill>
              <a:latin typeface="Impact"/>
              <a:ea typeface="Impact"/>
              <a:cs typeface="Impact"/>
            </a:endParaRPr>
          </a:p>
          <a:p>
            <a:pPr marL="0" marR="0" lvl="0" indent="0" algn="ctr" defTabSz="1217613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altLang="pt-BR" sz="1600" dirty="0">
                <a:solidFill>
                  <a:srgbClr val="000000"/>
                </a:solidFill>
                <a:latin typeface="Impact"/>
                <a:ea typeface="Impact"/>
                <a:cs typeface="Impact"/>
              </a:rPr>
              <a:t>da </a:t>
            </a:r>
            <a:r>
              <a:rPr lang="pt-BR" altLang="pt-BR" sz="1600" dirty="0" smtClean="0">
                <a:solidFill>
                  <a:srgbClr val="000000"/>
                </a:solidFill>
                <a:latin typeface="Impact"/>
                <a:ea typeface="Impact"/>
                <a:cs typeface="Impact"/>
              </a:rPr>
              <a:t>Urna Eletrônica</a:t>
            </a:r>
            <a:endParaRPr lang="pt-BR" altLang="pt-BR" sz="1600" dirty="0">
              <a:solidFill>
                <a:srgbClr val="000000"/>
              </a:solidFill>
              <a:latin typeface="Impact"/>
              <a:ea typeface="Impact"/>
              <a:cs typeface="Impact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38" y="950806"/>
            <a:ext cx="7848793" cy="410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6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7"/>
          <p:cNvSpPr/>
          <p:nvPr/>
        </p:nvSpPr>
        <p:spPr>
          <a:xfrm rot="-5400000">
            <a:off x="6048000" y="2054275"/>
            <a:ext cx="3435900" cy="27753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2" name="Google Shape;242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7"/>
          <p:cNvSpPr/>
          <p:nvPr/>
        </p:nvSpPr>
        <p:spPr>
          <a:xfrm rot="10800000">
            <a:off x="5572125" y="-150"/>
            <a:ext cx="3581400" cy="21528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616" y="308022"/>
            <a:ext cx="4152900" cy="923308"/>
          </a:xfrm>
          <a:prstGeom prst="rect">
            <a:avLst/>
          </a:prstGeom>
        </p:spPr>
      </p:pic>
      <p:sp>
        <p:nvSpPr>
          <p:cNvPr id="15" name="Google Shape;245;p27"/>
          <p:cNvSpPr txBox="1"/>
          <p:nvPr/>
        </p:nvSpPr>
        <p:spPr>
          <a:xfrm>
            <a:off x="2146216" y="406223"/>
            <a:ext cx="2595699" cy="52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Urna não é ligada a rede</a:t>
            </a: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97" y="1329531"/>
            <a:ext cx="6085580" cy="2625928"/>
          </a:xfrm>
          <a:prstGeom prst="roundRect">
            <a:avLst/>
          </a:prstGeom>
        </p:spPr>
      </p:pic>
      <p:pic>
        <p:nvPicPr>
          <p:cNvPr id="9" name="Google Shape;408;p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21564" y="4498458"/>
            <a:ext cx="572331" cy="4292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492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8"/>
          <p:cNvSpPr/>
          <p:nvPr/>
        </p:nvSpPr>
        <p:spPr>
          <a:xfrm rot="-5400000">
            <a:off x="6048000" y="2054275"/>
            <a:ext cx="3435900" cy="27753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" name="Google Shape;256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8"/>
          <p:cNvSpPr/>
          <p:nvPr/>
        </p:nvSpPr>
        <p:spPr>
          <a:xfrm rot="10800000">
            <a:off x="5572125" y="-150"/>
            <a:ext cx="3581400" cy="21528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28"/>
          <p:cNvSpPr/>
          <p:nvPr/>
        </p:nvSpPr>
        <p:spPr>
          <a:xfrm>
            <a:off x="1041775" y="436330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999" y="171572"/>
            <a:ext cx="4096322" cy="695422"/>
          </a:xfrm>
          <a:prstGeom prst="rect">
            <a:avLst/>
          </a:prstGeom>
        </p:spPr>
      </p:pic>
      <p:sp>
        <p:nvSpPr>
          <p:cNvPr id="14" name="Google Shape;275;p29"/>
          <p:cNvSpPr txBox="1"/>
          <p:nvPr/>
        </p:nvSpPr>
        <p:spPr>
          <a:xfrm>
            <a:off x="1693429" y="269303"/>
            <a:ext cx="2635170" cy="499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Teste Público de segurança</a:t>
            </a:r>
            <a:endParaRPr sz="16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9" y="964725"/>
            <a:ext cx="6927051" cy="2657212"/>
          </a:xfrm>
          <a:prstGeom prst="roundRect">
            <a:avLst/>
          </a:prstGeom>
        </p:spPr>
      </p:pic>
      <p:pic>
        <p:nvPicPr>
          <p:cNvPr id="11" name="Google Shape;408;p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8169" y="3929015"/>
            <a:ext cx="572331" cy="429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55" y="3865319"/>
            <a:ext cx="5811061" cy="962159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9"/>
          <p:cNvSpPr/>
          <p:nvPr/>
        </p:nvSpPr>
        <p:spPr>
          <a:xfrm rot="-5400000">
            <a:off x="6048000" y="2054275"/>
            <a:ext cx="3435900" cy="27753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1" name="Google Shape;271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29"/>
          <p:cNvSpPr/>
          <p:nvPr/>
        </p:nvSpPr>
        <p:spPr>
          <a:xfrm rot="10800000">
            <a:off x="5572125" y="-150"/>
            <a:ext cx="3581400" cy="21528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29"/>
          <p:cNvSpPr/>
          <p:nvPr/>
        </p:nvSpPr>
        <p:spPr>
          <a:xfrm>
            <a:off x="1041775" y="436330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9"/>
          <p:cNvSpPr/>
          <p:nvPr/>
        </p:nvSpPr>
        <p:spPr>
          <a:xfrm>
            <a:off x="1041775" y="358550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74" y="481008"/>
            <a:ext cx="4124901" cy="704948"/>
          </a:xfrm>
          <a:prstGeom prst="rect">
            <a:avLst/>
          </a:prstGeom>
        </p:spPr>
      </p:pic>
      <p:sp>
        <p:nvSpPr>
          <p:cNvPr id="15" name="Google Shape;249;p27"/>
          <p:cNvSpPr txBox="1"/>
          <p:nvPr/>
        </p:nvSpPr>
        <p:spPr>
          <a:xfrm>
            <a:off x="508579" y="554332"/>
            <a:ext cx="3878490" cy="5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dirty="0" smtClean="0">
                <a:latin typeface="Impact"/>
                <a:sym typeface="Impact"/>
              </a:rPr>
              <a:t>Assinatura digital e lacração dos sistemas oficiais</a:t>
            </a:r>
            <a:endParaRPr sz="16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4" y="1983304"/>
            <a:ext cx="6490957" cy="1799896"/>
          </a:xfrm>
          <a:prstGeom prst="roundRect">
            <a:avLst/>
          </a:prstGeom>
        </p:spPr>
      </p:pic>
      <p:pic>
        <p:nvPicPr>
          <p:cNvPr id="18" name="Google Shape;408;p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829" y="3934042"/>
            <a:ext cx="572331" cy="42925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Elipse 18"/>
          <p:cNvSpPr/>
          <p:nvPr/>
        </p:nvSpPr>
        <p:spPr>
          <a:xfrm rot="1471058">
            <a:off x="5515827" y="972390"/>
            <a:ext cx="2691146" cy="1111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SzPts val="1600"/>
            </a:pPr>
            <a:r>
              <a:rPr lang="pt-BR" dirty="0">
                <a:solidFill>
                  <a:srgbClr val="000000"/>
                </a:solidFill>
              </a:rPr>
              <a:t>Sistemas oficiais são assinados </a:t>
            </a:r>
            <a:r>
              <a:rPr lang="pt-BR" dirty="0" smtClean="0">
                <a:solidFill>
                  <a:srgbClr val="000000"/>
                </a:solidFill>
              </a:rPr>
              <a:t>digitalmente: TSE, partidos, MP, OAB</a:t>
            </a:r>
            <a:endParaRPr lang="pt-BR" dirty="0">
              <a:solidFill>
                <a:srgbClr val="000000"/>
              </a:solidFill>
            </a:endParaRPr>
          </a:p>
        </p:txBody>
      </p:sp>
      <p:sp>
        <p:nvSpPr>
          <p:cNvPr id="20" name="Elipse 19"/>
          <p:cNvSpPr/>
          <p:nvPr/>
        </p:nvSpPr>
        <p:spPr>
          <a:xfrm>
            <a:off x="1759215" y="3988477"/>
            <a:ext cx="3349277" cy="940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SzPts val="1600"/>
            </a:pPr>
            <a:r>
              <a:rPr lang="pt-BR" dirty="0">
                <a:solidFill>
                  <a:schemeClr val="tx1"/>
                </a:solidFill>
              </a:rPr>
              <a:t>Versões oficiais são lacradas </a:t>
            </a:r>
            <a:r>
              <a:rPr lang="pt-BR" dirty="0" smtClean="0">
                <a:solidFill>
                  <a:schemeClr val="tx1"/>
                </a:solidFill>
              </a:rPr>
              <a:t>e </a:t>
            </a:r>
            <a:r>
              <a:rPr lang="pt-BR" dirty="0">
                <a:solidFill>
                  <a:schemeClr val="tx1"/>
                </a:solidFill>
              </a:rPr>
              <a:t>armazenadas em sala-cofre.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9"/>
          <p:cNvSpPr/>
          <p:nvPr/>
        </p:nvSpPr>
        <p:spPr>
          <a:xfrm rot="-5400000">
            <a:off x="6048000" y="2054275"/>
            <a:ext cx="3435900" cy="27753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1" name="Google Shape;271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29"/>
          <p:cNvSpPr/>
          <p:nvPr/>
        </p:nvSpPr>
        <p:spPr>
          <a:xfrm rot="10800000">
            <a:off x="5572125" y="-150"/>
            <a:ext cx="3581400" cy="21528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29"/>
          <p:cNvSpPr txBox="1"/>
          <p:nvPr/>
        </p:nvSpPr>
        <p:spPr>
          <a:xfrm>
            <a:off x="1252675" y="3310850"/>
            <a:ext cx="4791900" cy="7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Teste Público de segurança</a:t>
            </a:r>
            <a:endParaRPr sz="16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29"/>
          <p:cNvSpPr/>
          <p:nvPr/>
        </p:nvSpPr>
        <p:spPr>
          <a:xfrm>
            <a:off x="1041775" y="436330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9"/>
          <p:cNvSpPr/>
          <p:nvPr/>
        </p:nvSpPr>
        <p:spPr>
          <a:xfrm>
            <a:off x="1041775" y="358550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728" y="172751"/>
            <a:ext cx="4124901" cy="704948"/>
          </a:xfrm>
          <a:prstGeom prst="rect">
            <a:avLst/>
          </a:prstGeom>
        </p:spPr>
      </p:pic>
      <p:sp>
        <p:nvSpPr>
          <p:cNvPr id="15" name="Google Shape;249;p27"/>
          <p:cNvSpPr txBox="1"/>
          <p:nvPr/>
        </p:nvSpPr>
        <p:spPr>
          <a:xfrm>
            <a:off x="2286796" y="197903"/>
            <a:ext cx="3529833" cy="5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 smtClean="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Carga e lacração das urnas eletrônicas</a:t>
            </a:r>
            <a:endParaRPr sz="16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546" y="2949984"/>
            <a:ext cx="3099744" cy="1271031"/>
          </a:xfrm>
          <a:prstGeom prst="snip2DiagRect">
            <a:avLst/>
          </a:prstGeom>
        </p:spPr>
      </p:pic>
      <p:sp>
        <p:nvSpPr>
          <p:cNvPr id="6" name="Seta para a direita 5"/>
          <p:cNvSpPr/>
          <p:nvPr/>
        </p:nvSpPr>
        <p:spPr>
          <a:xfrm>
            <a:off x="3896239" y="3023661"/>
            <a:ext cx="439233" cy="4182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Google Shape;248;p27"/>
          <p:cNvSpPr txBox="1"/>
          <p:nvPr/>
        </p:nvSpPr>
        <p:spPr>
          <a:xfrm>
            <a:off x="707047" y="4000353"/>
            <a:ext cx="5553128" cy="975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1450" marR="0" lvl="0" indent="-1714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pt-BR" sz="1050" b="0" i="0" u="none" strike="noStrike" cap="none" dirty="0" smtClean="0">
                <a:solidFill>
                  <a:srgbClr val="000000"/>
                </a:solidFill>
                <a:sym typeface="Arial"/>
              </a:rPr>
              <a:t>Convocados partidos e entidades para cerimônia de carga oficial das urnas;</a:t>
            </a:r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 smtClean="0"/>
              <a:t>Tabela </a:t>
            </a:r>
            <a:r>
              <a:rPr lang="pt-BR" sz="1050" dirty="0"/>
              <a:t>de correspondência (nº série, ZE, seção, município e data e hora/ número único para cada carga gravada na flash)  </a:t>
            </a:r>
            <a:r>
              <a:rPr lang="pt-BR" sz="1050" dirty="0" smtClean="0"/>
              <a:t>é gerada e transmitida para o sistema de totalização;</a:t>
            </a:r>
          </a:p>
          <a:p>
            <a:pPr marL="171450" marR="0" lvl="0" indent="-1714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pt-BR" sz="1050" dirty="0" smtClean="0"/>
              <a:t>Lacres assinados por juízes, MP e partidos políticos presentes.</a:t>
            </a:r>
            <a:endParaRPr lang="pt-BR" sz="1300" b="0" i="0" u="none" strike="noStrike" cap="none" dirty="0" smtClean="0">
              <a:solidFill>
                <a:srgbClr val="000000"/>
              </a:solidFill>
              <a:sym typeface="Arial"/>
            </a:endParaRPr>
          </a:p>
        </p:txBody>
      </p:sp>
      <p:pic>
        <p:nvPicPr>
          <p:cNvPr id="18" name="Google Shape;408;p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829" y="3934042"/>
            <a:ext cx="572331" cy="429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12" y="959950"/>
            <a:ext cx="2619375" cy="1743075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429" y="1914403"/>
            <a:ext cx="27717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5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0"/>
          <p:cNvSpPr/>
          <p:nvPr/>
        </p:nvSpPr>
        <p:spPr>
          <a:xfrm rot="-5400000">
            <a:off x="6048000" y="2054275"/>
            <a:ext cx="3435900" cy="27753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7" name="Google Shape;287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30"/>
          <p:cNvSpPr/>
          <p:nvPr/>
        </p:nvSpPr>
        <p:spPr>
          <a:xfrm rot="10800000">
            <a:off x="5572125" y="-150"/>
            <a:ext cx="3581400" cy="21528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30"/>
          <p:cNvSpPr txBox="1"/>
          <p:nvPr/>
        </p:nvSpPr>
        <p:spPr>
          <a:xfrm>
            <a:off x="1252674" y="3215450"/>
            <a:ext cx="4791900" cy="7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Teste Público de segurança</a:t>
            </a:r>
            <a:endParaRPr sz="16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30"/>
          <p:cNvSpPr txBox="1"/>
          <p:nvPr/>
        </p:nvSpPr>
        <p:spPr>
          <a:xfrm>
            <a:off x="1670031" y="2619481"/>
            <a:ext cx="3124500" cy="5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600" b="0" i="0" u="none" strike="noStrike" cap="none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Carga e Lacre </a:t>
            </a:r>
            <a:endParaRPr sz="16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0"/>
          <p:cNvSpPr/>
          <p:nvPr/>
        </p:nvSpPr>
        <p:spPr>
          <a:xfrm>
            <a:off x="1041775" y="436330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30"/>
          <p:cNvSpPr/>
          <p:nvPr/>
        </p:nvSpPr>
        <p:spPr>
          <a:xfrm>
            <a:off x="1041775" y="279545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p30"/>
          <p:cNvSpPr/>
          <p:nvPr/>
        </p:nvSpPr>
        <p:spPr>
          <a:xfrm>
            <a:off x="1041775" y="358550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86" y="318309"/>
            <a:ext cx="4163006" cy="619211"/>
          </a:xfrm>
          <a:prstGeom prst="rect">
            <a:avLst/>
          </a:prstGeom>
        </p:spPr>
      </p:pic>
      <p:sp>
        <p:nvSpPr>
          <p:cNvPr id="16" name="Google Shape;309;p31"/>
          <p:cNvSpPr txBox="1"/>
          <p:nvPr/>
        </p:nvSpPr>
        <p:spPr>
          <a:xfrm>
            <a:off x="385374" y="365241"/>
            <a:ext cx="3690492" cy="48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>
                <a:solidFill>
                  <a:schemeClr val="tx1"/>
                </a:solidFill>
                <a:latin typeface="Impact"/>
                <a:ea typeface="Impact"/>
                <a:cs typeface="Impact"/>
                <a:sym typeface="Impact"/>
              </a:rPr>
              <a:t>Auditoria de Funcionamento das Urnas Eletrônicas </a:t>
            </a:r>
            <a:endParaRPr sz="1600" b="0" i="0" u="none" strike="noStrike" cap="none" dirty="0">
              <a:solidFill>
                <a:schemeClr val="tx1"/>
              </a:solidFill>
              <a:sym typeface="Arial"/>
            </a:endParaRPr>
          </a:p>
        </p:txBody>
      </p:sp>
      <p:pic>
        <p:nvPicPr>
          <p:cNvPr id="17" name="Google Shape;320;p32"/>
          <p:cNvPicPr preferRelativeResize="0"/>
          <p:nvPr/>
        </p:nvPicPr>
        <p:blipFill rotWithShape="1">
          <a:blip r:embed="rId5">
            <a:alphaModFix/>
          </a:blip>
          <a:srcRect t="29678" b="16368"/>
          <a:stretch/>
        </p:blipFill>
        <p:spPr>
          <a:xfrm>
            <a:off x="5050469" y="13161"/>
            <a:ext cx="3937794" cy="187910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248;p27"/>
          <p:cNvSpPr txBox="1"/>
          <p:nvPr/>
        </p:nvSpPr>
        <p:spPr>
          <a:xfrm>
            <a:off x="1069813" y="3733811"/>
            <a:ext cx="5553128" cy="11463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 smtClean="0"/>
              <a:t>Objetivo: atestar </a:t>
            </a:r>
            <a:r>
              <a:rPr lang="pt-BR" sz="1050" dirty="0"/>
              <a:t>o correto funcionamento das urnas oficialmente preparadas para a eleição, mediante realização de votação controlada e auditada por empresa contratada e </a:t>
            </a:r>
            <a:r>
              <a:rPr lang="pt-BR" sz="1050" dirty="0" smtClean="0"/>
              <a:t>por representantes de partidos políticos.</a:t>
            </a:r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 smtClean="0"/>
              <a:t>Sorteio no sábado e votação no domingo da eleição, no mesmo horário da votação nas seções.</a:t>
            </a:r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 smtClean="0"/>
              <a:t>Partidos preenchem cédulas com candidatos e os votos são registrados na urna, digitados no sistema e filmados.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41" y="1674702"/>
            <a:ext cx="5688733" cy="1836284"/>
          </a:xfrm>
          <a:prstGeom prst="round2DiagRect">
            <a:avLst/>
          </a:prstGeom>
        </p:spPr>
      </p:pic>
      <p:pic>
        <p:nvPicPr>
          <p:cNvPr id="19" name="Google Shape;408;p3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9886" y="3877741"/>
            <a:ext cx="572331" cy="4292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rot="-5400000">
            <a:off x="5266350" y="1265850"/>
            <a:ext cx="3963000" cy="37923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47625" dir="1056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4"/>
          <p:cNvSpPr/>
          <p:nvPr/>
        </p:nvSpPr>
        <p:spPr>
          <a:xfrm rot="10800000">
            <a:off x="5204700" y="0"/>
            <a:ext cx="3939300" cy="35760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941850" y="642000"/>
            <a:ext cx="4614600" cy="5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F1C232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151594" y="533505"/>
            <a:ext cx="5784600" cy="3996549"/>
          </a:xfrm>
          <a:prstGeom prst="rect">
            <a:avLst/>
          </a:prstGeom>
          <a:noFill/>
          <a:ln>
            <a:noFill/>
          </a:ln>
          <a:effectLst>
            <a:outerShdw blurRad="57150" dist="38100" dir="5400000" algn="bl" rotWithShape="0">
              <a:srgbClr val="000000">
                <a:alpha val="2863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lang="pt-BR" sz="6000" dirty="0" smtClean="0">
                <a:solidFill>
                  <a:srgbClr val="38761D"/>
                </a:solidFill>
                <a:latin typeface="Impact"/>
                <a:ea typeface="Impact"/>
                <a:cs typeface="Impact"/>
                <a:sym typeface="Impact"/>
              </a:rPr>
              <a:t>Oficina: Segurança do voto eletrônico</a:t>
            </a:r>
            <a:endParaRPr lang="pt-BR" dirty="0" smtClean="0">
              <a:solidFill>
                <a:srgbClr val="38761D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endParaRPr lang="pt-BR" sz="1200" b="0" i="0" u="none" strike="noStrike" cap="none" dirty="0" smtClean="0">
              <a:solidFill>
                <a:srgbClr val="38761D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lang="pt-BR" sz="2000" b="0" i="0" u="none" strike="noStrike" cap="none" dirty="0" err="1" smtClean="0">
                <a:solidFill>
                  <a:srgbClr val="0070C0"/>
                </a:solidFill>
                <a:latin typeface="+mj-lt"/>
                <a:ea typeface="Impact"/>
                <a:cs typeface="Impact"/>
                <a:sym typeface="Impact"/>
              </a:rPr>
              <a:t>Marinéia</a:t>
            </a:r>
            <a:r>
              <a:rPr lang="pt-BR" sz="2000" b="0" i="0" u="none" strike="noStrike" cap="none" dirty="0" smtClean="0">
                <a:solidFill>
                  <a:srgbClr val="0070C0"/>
                </a:solidFill>
                <a:latin typeface="+mj-lt"/>
                <a:ea typeface="Impact"/>
                <a:cs typeface="Impact"/>
                <a:sym typeface="Impact"/>
              </a:rPr>
              <a:t> Vieira (TRE/MG)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lang="pt-BR" sz="2000" b="0" i="0" u="none" strike="noStrike" cap="none" dirty="0" smtClean="0">
                <a:solidFill>
                  <a:srgbClr val="0070C0"/>
                </a:solidFill>
                <a:latin typeface="+mj-lt"/>
                <a:ea typeface="Impact"/>
                <a:cs typeface="Impact"/>
                <a:sym typeface="Impact"/>
              </a:rPr>
              <a:t>Valéria Machado (TRE/MG)</a:t>
            </a:r>
            <a:endParaRPr sz="2000" b="0" i="0" u="none" strike="noStrike" cap="none" dirty="0">
              <a:solidFill>
                <a:srgbClr val="0070C0"/>
              </a:solidFill>
              <a:latin typeface="+mj-lt"/>
              <a:ea typeface="Impact"/>
              <a:cs typeface="Impact"/>
              <a:sym typeface="Impact"/>
            </a:endParaRPr>
          </a:p>
        </p:txBody>
      </p:sp>
      <p:cxnSp>
        <p:nvCxnSpPr>
          <p:cNvPr id="69" name="Google Shape;69;p14"/>
          <p:cNvCxnSpPr/>
          <p:nvPr/>
        </p:nvCxnSpPr>
        <p:spPr>
          <a:xfrm rot="10800000" flipH="1">
            <a:off x="1088119" y="1471156"/>
            <a:ext cx="3829500" cy="15900"/>
          </a:xfrm>
          <a:prstGeom prst="straightConnector1">
            <a:avLst/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70" name="Google Shape;7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40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1037" y="4606080"/>
            <a:ext cx="572331" cy="4292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1"/>
          <p:cNvSpPr/>
          <p:nvPr/>
        </p:nvSpPr>
        <p:spPr>
          <a:xfrm rot="-5400000">
            <a:off x="6048000" y="2054275"/>
            <a:ext cx="3435900" cy="27753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4" name="Google Shape;304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1"/>
          <p:cNvSpPr/>
          <p:nvPr/>
        </p:nvSpPr>
        <p:spPr>
          <a:xfrm rot="10800000">
            <a:off x="5572125" y="-150"/>
            <a:ext cx="3581400" cy="21528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31"/>
          <p:cNvSpPr txBox="1"/>
          <p:nvPr/>
        </p:nvSpPr>
        <p:spPr>
          <a:xfrm>
            <a:off x="1252675" y="3310850"/>
            <a:ext cx="4791900" cy="7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Teste Público de segurança</a:t>
            </a:r>
            <a:endParaRPr sz="16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31"/>
          <p:cNvSpPr txBox="1"/>
          <p:nvPr/>
        </p:nvSpPr>
        <p:spPr>
          <a:xfrm>
            <a:off x="1252675" y="1790750"/>
            <a:ext cx="2647500" cy="6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Auditoria de Funcionamento das Urnas Eletrônicas </a:t>
            </a:r>
            <a:endParaRPr sz="16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31"/>
          <p:cNvSpPr txBox="1"/>
          <p:nvPr/>
        </p:nvSpPr>
        <p:spPr>
          <a:xfrm>
            <a:off x="1252675" y="2611688"/>
            <a:ext cx="3124500" cy="5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Carga e Lacre </a:t>
            </a:r>
            <a:endParaRPr sz="16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31"/>
          <p:cNvSpPr/>
          <p:nvPr/>
        </p:nvSpPr>
        <p:spPr>
          <a:xfrm>
            <a:off x="1041775" y="436330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31"/>
          <p:cNvSpPr/>
          <p:nvPr/>
        </p:nvSpPr>
        <p:spPr>
          <a:xfrm>
            <a:off x="1041775" y="358550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31"/>
          <p:cNvSpPr/>
          <p:nvPr/>
        </p:nvSpPr>
        <p:spPr>
          <a:xfrm>
            <a:off x="1041775" y="279545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31"/>
          <p:cNvSpPr/>
          <p:nvPr/>
        </p:nvSpPr>
        <p:spPr>
          <a:xfrm>
            <a:off x="1041775" y="2035400"/>
            <a:ext cx="210900" cy="190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56" y="114960"/>
            <a:ext cx="5015126" cy="3624814"/>
          </a:xfrm>
          <a:prstGeom prst="rect">
            <a:avLst/>
          </a:prstGeom>
        </p:spPr>
      </p:pic>
      <p:sp>
        <p:nvSpPr>
          <p:cNvPr id="17" name="Google Shape;248;p27"/>
          <p:cNvSpPr txBox="1"/>
          <p:nvPr/>
        </p:nvSpPr>
        <p:spPr>
          <a:xfrm>
            <a:off x="426394" y="653430"/>
            <a:ext cx="2770800" cy="492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Auditoria de Verificação de sistema </a:t>
            </a: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Google Shape;350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66183" y="1522884"/>
            <a:ext cx="3830504" cy="252806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248;p27"/>
          <p:cNvSpPr txBox="1"/>
          <p:nvPr/>
        </p:nvSpPr>
        <p:spPr>
          <a:xfrm>
            <a:off x="265313" y="2014283"/>
            <a:ext cx="5553128" cy="1743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 smtClean="0"/>
              <a:t>Objetivo: Verificar </a:t>
            </a:r>
            <a:r>
              <a:rPr lang="pt-BR" sz="1050" dirty="0"/>
              <a:t>se os resumos digitais </a:t>
            </a:r>
            <a:r>
              <a:rPr lang="pt-BR" sz="1050" dirty="0" smtClean="0"/>
              <a:t>dos </a:t>
            </a:r>
            <a:r>
              <a:rPr lang="pt-BR" sz="1050" dirty="0"/>
              <a:t>sistemas lacrados </a:t>
            </a:r>
            <a:endParaRPr lang="pt-BR" sz="1050" dirty="0" smtClean="0"/>
          </a:p>
          <a:p>
            <a:pPr lvl="0" algn="just">
              <a:buSzPts val="1600"/>
            </a:pPr>
            <a:r>
              <a:rPr lang="pt-BR" sz="1050" dirty="0" smtClean="0"/>
              <a:t>no </a:t>
            </a:r>
            <a:r>
              <a:rPr lang="pt-BR" sz="1050" dirty="0"/>
              <a:t>TSE são </a:t>
            </a:r>
            <a:r>
              <a:rPr lang="pt-BR" sz="1050" dirty="0" smtClean="0"/>
              <a:t>os </a:t>
            </a:r>
            <a:r>
              <a:rPr lang="pt-BR" sz="1050" dirty="0"/>
              <a:t>mesmas </a:t>
            </a:r>
            <a:r>
              <a:rPr lang="pt-BR" sz="1050" dirty="0" smtClean="0"/>
              <a:t>utilizados </a:t>
            </a:r>
            <a:r>
              <a:rPr lang="pt-BR" sz="1050" dirty="0"/>
              <a:t>nos sistemas instalados </a:t>
            </a:r>
            <a:r>
              <a:rPr lang="pt-BR" sz="1050" dirty="0" smtClean="0"/>
              <a:t>na </a:t>
            </a:r>
            <a:r>
              <a:rPr lang="pt-BR" sz="1050" dirty="0"/>
              <a:t>urna </a:t>
            </a:r>
            <a:endParaRPr lang="pt-BR" sz="1050" dirty="0" smtClean="0"/>
          </a:p>
          <a:p>
            <a:pPr lvl="0" algn="just">
              <a:buSzPts val="1600"/>
            </a:pPr>
            <a:r>
              <a:rPr lang="pt-BR" sz="1050" dirty="0" smtClean="0"/>
              <a:t>em </a:t>
            </a:r>
            <a:r>
              <a:rPr lang="pt-BR" sz="1050" dirty="0"/>
              <a:t>condição de </a:t>
            </a:r>
            <a:r>
              <a:rPr lang="pt-BR" sz="1050" dirty="0" smtClean="0"/>
              <a:t>votação.</a:t>
            </a:r>
          </a:p>
          <a:p>
            <a:pPr lvl="0" algn="just">
              <a:buSzPts val="1600"/>
            </a:pPr>
            <a:endParaRPr lang="pt-BR" sz="1050" dirty="0" smtClean="0"/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 smtClean="0"/>
              <a:t>Sorteio no sábado anterior ao dia da votação.</a:t>
            </a:r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endParaRPr lang="pt-BR" sz="1050" dirty="0" smtClean="0"/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/>
              <a:t>Juiz convida os partidos políticos e integrantes da OAB e do MP para que </a:t>
            </a:r>
            <a:endParaRPr lang="pt-BR" sz="1050" dirty="0" smtClean="0"/>
          </a:p>
          <a:p>
            <a:pPr lvl="0" algn="just">
              <a:buSzPts val="1600"/>
            </a:pPr>
            <a:r>
              <a:rPr lang="pt-BR" sz="1050" dirty="0" smtClean="0"/>
              <a:t>compareçam </a:t>
            </a:r>
            <a:r>
              <a:rPr lang="pt-BR" sz="1050" dirty="0"/>
              <a:t>às 7h do dia da votação na seção sorteada</a:t>
            </a:r>
            <a:r>
              <a:rPr lang="pt-BR" sz="1050" dirty="0" smtClean="0"/>
              <a:t>.</a:t>
            </a:r>
          </a:p>
          <a:p>
            <a:pPr lvl="0" algn="just">
              <a:buSzPts val="1600"/>
            </a:pPr>
            <a:endParaRPr lang="pt-BR" sz="1050" dirty="0" smtClean="0"/>
          </a:p>
          <a:p>
            <a:pPr marL="171450" lvl="0" indent="-171450" algn="just">
              <a:buSzPts val="1600"/>
              <a:buFont typeface="Arial" panose="020B0604020202020204" pitchFamily="34" charset="0"/>
              <a:buChar char="•"/>
            </a:pPr>
            <a:r>
              <a:rPr lang="pt-BR" sz="1050" dirty="0" smtClean="0"/>
              <a:t>Após impressão dos arquivos </a:t>
            </a:r>
            <a:r>
              <a:rPr lang="pt-BR" sz="1050" i="1" dirty="0" err="1" smtClean="0"/>
              <a:t>hash</a:t>
            </a:r>
            <a:r>
              <a:rPr lang="pt-BR" sz="1050" dirty="0" smtClean="0"/>
              <a:t>, a </a:t>
            </a:r>
            <a:r>
              <a:rPr lang="pt-BR" sz="1050" dirty="0" err="1" smtClean="0"/>
              <a:t>zerésima</a:t>
            </a:r>
            <a:r>
              <a:rPr lang="pt-BR" sz="1050" dirty="0" smtClean="0"/>
              <a:t> é impressa.</a:t>
            </a:r>
          </a:p>
        </p:txBody>
      </p:sp>
      <p:pic>
        <p:nvPicPr>
          <p:cNvPr id="20" name="Google Shape;408;p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26372" y="4554100"/>
            <a:ext cx="572331" cy="4292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2"/>
          <p:cNvSpPr/>
          <p:nvPr/>
        </p:nvSpPr>
        <p:spPr>
          <a:xfrm>
            <a:off x="-57150" y="3807000"/>
            <a:ext cx="5581800" cy="13365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57150" dir="16020000" algn="bl" rotWithShape="0">
              <a:srgbClr val="000000">
                <a:alpha val="2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32"/>
          <p:cNvSpPr/>
          <p:nvPr/>
        </p:nvSpPr>
        <p:spPr>
          <a:xfrm rot="-5400000">
            <a:off x="5304000" y="1303500"/>
            <a:ext cx="1365000" cy="63150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114300" dist="19050" dir="1386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3" name="Google Shape;32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90987" y="49025"/>
            <a:ext cx="537325" cy="65582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248;p27"/>
          <p:cNvSpPr txBox="1"/>
          <p:nvPr/>
        </p:nvSpPr>
        <p:spPr>
          <a:xfrm>
            <a:off x="1228508" y="166362"/>
            <a:ext cx="5709764" cy="492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0" i="0" u="none" strike="noStrike" cap="none" dirty="0" smtClean="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Votação no dia da eleição na seção eleitoral: o caminho do voto</a:t>
            </a: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205" y="811643"/>
            <a:ext cx="5893782" cy="3013092"/>
          </a:xfrm>
          <a:prstGeom prst="roundRect">
            <a:avLst/>
          </a:prstGeom>
        </p:spPr>
      </p:pic>
      <p:pic>
        <p:nvPicPr>
          <p:cNvPr id="9" name="Google Shape;408;p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20999" y="166362"/>
            <a:ext cx="572331" cy="42925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248;p27"/>
          <p:cNvSpPr txBox="1"/>
          <p:nvPr/>
        </p:nvSpPr>
        <p:spPr>
          <a:xfrm>
            <a:off x="139375" y="1152315"/>
            <a:ext cx="2260174" cy="1378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pt-BR" sz="1300" b="0" i="0" u="none" strike="noStrike" cap="none" dirty="0" err="1" smtClean="0">
                <a:solidFill>
                  <a:srgbClr val="000000"/>
                </a:solidFill>
                <a:sym typeface="Arial"/>
              </a:rPr>
              <a:t>Zerésima</a:t>
            </a:r>
            <a:endParaRPr lang="pt-BR" sz="1300" b="0" i="0" u="none" strike="noStrike" cap="none" dirty="0" smtClean="0">
              <a:solidFill>
                <a:srgbClr val="000000"/>
              </a:solidFill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pt-BR" sz="1300" dirty="0" smtClean="0"/>
              <a:t>Identificação biométrica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pt-BR" sz="1300" b="0" i="0" u="none" strike="noStrike" cap="none" dirty="0" smtClean="0">
                <a:solidFill>
                  <a:srgbClr val="000000"/>
                </a:solidFill>
                <a:sym typeface="Arial"/>
              </a:rPr>
              <a:t>RDV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pt-BR" sz="1300" dirty="0" smtClean="0"/>
              <a:t>Boletim de urna</a:t>
            </a:r>
            <a:endParaRPr lang="pt-BR" sz="1300" b="0" i="0" u="none" strike="noStrike" cap="none" dirty="0" smtClean="0">
              <a:solidFill>
                <a:srgbClr val="000000"/>
              </a:solidFill>
              <a:sym typeface="Arial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endParaRPr lang="pt-BR" sz="1300" b="0" i="0" u="none" strike="noStrike" cap="none" dirty="0" smtClean="0">
              <a:solidFill>
                <a:srgbClr val="000000"/>
              </a:solidFill>
              <a:sym typeface="Arial"/>
            </a:endParaRP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lang="pt-BR" sz="1300" dirty="0" smtClean="0"/>
              <a:t>             </a:t>
            </a:r>
          </a:p>
        </p:txBody>
      </p:sp>
      <p:sp>
        <p:nvSpPr>
          <p:cNvPr id="12" name="Google Shape;248;p27"/>
          <p:cNvSpPr txBox="1"/>
          <p:nvPr/>
        </p:nvSpPr>
        <p:spPr>
          <a:xfrm>
            <a:off x="98421" y="2559217"/>
            <a:ext cx="2260174" cy="1112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pt-BR" sz="1300" b="0" i="0" u="none" strike="noStrike" cap="none" dirty="0" smtClean="0">
                <a:solidFill>
                  <a:srgbClr val="000000"/>
                </a:solidFill>
                <a:sym typeface="Arial"/>
              </a:rPr>
              <a:t>Transmissão: link direto entre ZE e TRE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pt-BR" sz="1300" dirty="0" smtClean="0"/>
              <a:t>Transmissão criptografada</a:t>
            </a:r>
            <a:endParaRPr lang="pt-BR" sz="1300" b="0" i="0" u="none" strike="noStrike" cap="none" dirty="0" smtClean="0">
              <a:solidFill>
                <a:srgbClr val="000000"/>
              </a:solidFill>
              <a:sym typeface="Arial"/>
            </a:endParaRP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lang="pt-BR" sz="1300" dirty="0" smtClean="0"/>
              <a:t>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9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39"/>
          <p:cNvSpPr/>
          <p:nvPr/>
        </p:nvSpPr>
        <p:spPr>
          <a:xfrm>
            <a:off x="0" y="1752000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5" name="Google Shape;405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20993" y="4479750"/>
            <a:ext cx="475257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86784" y="4579406"/>
            <a:ext cx="572331" cy="4292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503240253"/>
              </p:ext>
            </p:extLst>
          </p:nvPr>
        </p:nvGraphicFramePr>
        <p:xfrm>
          <a:off x="4628128" y="1043397"/>
          <a:ext cx="4056112" cy="2824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Google Shape;248;p27"/>
          <p:cNvSpPr txBox="1"/>
          <p:nvPr/>
        </p:nvSpPr>
        <p:spPr>
          <a:xfrm>
            <a:off x="6027643" y="399089"/>
            <a:ext cx="2148735" cy="492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dirty="0" smtClean="0">
                <a:latin typeface="Impact"/>
                <a:sym typeface="Impact"/>
              </a:rPr>
              <a:t>RESUMINDO...</a:t>
            </a: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Elipse 1"/>
          <p:cNvSpPr/>
          <p:nvPr/>
        </p:nvSpPr>
        <p:spPr>
          <a:xfrm>
            <a:off x="117446" y="2149466"/>
            <a:ext cx="3327834" cy="12919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SzPts val="1600"/>
            </a:pPr>
            <a:r>
              <a:rPr lang="pt-BR" dirty="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Mecanismos de segurança do processo </a:t>
            </a:r>
            <a:r>
              <a:rPr lang="pt-BR" dirty="0" smtClean="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 eletrônico </a:t>
            </a:r>
            <a:r>
              <a:rPr lang="pt-BR" dirty="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de votação</a:t>
            </a:r>
            <a:endParaRPr lang="pt-BR" dirty="0">
              <a:solidFill>
                <a:srgbClr val="000000"/>
              </a:solidFill>
              <a:ea typeface="Arial"/>
              <a:cs typeface="Arial"/>
            </a:endParaRPr>
          </a:p>
        </p:txBody>
      </p:sp>
      <p:sp>
        <p:nvSpPr>
          <p:cNvPr id="3" name="Seta para a Direita 2"/>
          <p:cNvSpPr/>
          <p:nvPr/>
        </p:nvSpPr>
        <p:spPr>
          <a:xfrm>
            <a:off x="3657600" y="2600587"/>
            <a:ext cx="1300294" cy="578841"/>
          </a:xfrm>
          <a:prstGeom prst="rightArrow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460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9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39"/>
          <p:cNvSpPr/>
          <p:nvPr/>
        </p:nvSpPr>
        <p:spPr>
          <a:xfrm>
            <a:off x="0" y="1752000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5" name="Google Shape;405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20993" y="4479750"/>
            <a:ext cx="475257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86784" y="4579406"/>
            <a:ext cx="572331" cy="42925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tângulo 14"/>
          <p:cNvSpPr/>
          <p:nvPr/>
        </p:nvSpPr>
        <p:spPr>
          <a:xfrm>
            <a:off x="243807" y="181421"/>
            <a:ext cx="890019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100" b="1" dirty="0" smtClean="0"/>
              <a:t>Ações do TRE/MG em 2018 para minimizar a desconfiança e desinformação sobre a segurança do processo eletrônico e votação: </a:t>
            </a:r>
            <a:endParaRPr lang="pt-BR" sz="1100" b="1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05" y="633917"/>
            <a:ext cx="3409295" cy="442590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798" y="616665"/>
            <a:ext cx="3282107" cy="4495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19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9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39"/>
          <p:cNvSpPr/>
          <p:nvPr/>
        </p:nvSpPr>
        <p:spPr>
          <a:xfrm>
            <a:off x="0" y="1752000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5" name="Google Shape;405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20993" y="4479750"/>
            <a:ext cx="475257" cy="5800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06" name="Google Shape;406;p39"/>
          <p:cNvCxnSpPr/>
          <p:nvPr/>
        </p:nvCxnSpPr>
        <p:spPr>
          <a:xfrm rot="10800000" flipH="1">
            <a:off x="4691493" y="3152232"/>
            <a:ext cx="3829500" cy="15900"/>
          </a:xfrm>
          <a:prstGeom prst="straightConnector1">
            <a:avLst/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07" name="Google Shape;407;p39"/>
          <p:cNvSpPr txBox="1"/>
          <p:nvPr/>
        </p:nvSpPr>
        <p:spPr>
          <a:xfrm>
            <a:off x="3212764" y="1325328"/>
            <a:ext cx="5833820" cy="1984524"/>
          </a:xfrm>
          <a:prstGeom prst="rect">
            <a:avLst/>
          </a:prstGeom>
          <a:noFill/>
          <a:ln>
            <a:noFill/>
          </a:ln>
          <a:effectLst>
            <a:outerShdw blurRad="57150" dist="38100" dir="5400000" algn="bl" rotWithShape="0">
              <a:srgbClr val="000000">
                <a:alpha val="28627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pt-BR" sz="2400" dirty="0" smtClean="0">
                <a:solidFill>
                  <a:schemeClr val="tx1"/>
                </a:solidFill>
                <a:latin typeface="Impact"/>
                <a:ea typeface="Impact"/>
                <a:cs typeface="Impact"/>
                <a:sym typeface="Impact"/>
              </a:rPr>
              <a:t>Projeto recente do TSE em parceria com Regionais e outras entidades</a:t>
            </a:r>
            <a:endParaRPr sz="2400" b="0" i="0" u="none" strike="noStrike" cap="none" dirty="0">
              <a:solidFill>
                <a:schemeClr val="tx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408" name="Google Shape;40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86784" y="4579406"/>
            <a:ext cx="572331" cy="4292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ângulo 1"/>
          <p:cNvSpPr/>
          <p:nvPr/>
        </p:nvSpPr>
        <p:spPr>
          <a:xfrm>
            <a:off x="4554843" y="2441888"/>
            <a:ext cx="39661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/>
              <a:t>http://www.justicaeleitoral.jus.br/desinformacao/</a:t>
            </a:r>
          </a:p>
        </p:txBody>
      </p:sp>
    </p:spTree>
    <p:extLst>
      <p:ext uri="{BB962C8B-B14F-4D97-AF65-F5344CB8AC3E}">
        <p14:creationId xmlns:p14="http://schemas.microsoft.com/office/powerpoint/2010/main" val="229614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9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39"/>
          <p:cNvSpPr/>
          <p:nvPr/>
        </p:nvSpPr>
        <p:spPr>
          <a:xfrm>
            <a:off x="0" y="1752000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5" name="Google Shape;405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64396" y="4532561"/>
            <a:ext cx="475257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92065" y="4671715"/>
            <a:ext cx="572331" cy="42925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48;p27"/>
          <p:cNvSpPr txBox="1"/>
          <p:nvPr/>
        </p:nvSpPr>
        <p:spPr>
          <a:xfrm>
            <a:off x="4971943" y="109729"/>
            <a:ext cx="2148735" cy="492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dirty="0" smtClean="0">
                <a:latin typeface="Impact"/>
                <a:sym typeface="Impact"/>
              </a:rPr>
              <a:t>SÍNTESE DA OFICINA</a:t>
            </a: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Elipse 9"/>
          <p:cNvSpPr/>
          <p:nvPr/>
        </p:nvSpPr>
        <p:spPr>
          <a:xfrm>
            <a:off x="48806" y="753932"/>
            <a:ext cx="3327834" cy="129190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SzPts val="1600"/>
            </a:pPr>
            <a:r>
              <a:rPr lang="pt-BR" dirty="0" smtClean="0">
                <a:solidFill>
                  <a:srgbClr val="000000"/>
                </a:solidFill>
                <a:ea typeface="Arial"/>
                <a:cs typeface="Arial"/>
              </a:rPr>
              <a:t>A informação segura é a melhor forma de combater a desinformação sobre o processo eleitoral.</a:t>
            </a:r>
            <a:endParaRPr lang="pt-BR" dirty="0">
              <a:solidFill>
                <a:srgbClr val="000000"/>
              </a:solidFill>
              <a:ea typeface="Arial"/>
              <a:cs typeface="Arial"/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155740" y="3477882"/>
            <a:ext cx="3327834" cy="129190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SzPts val="1600"/>
            </a:pPr>
            <a:r>
              <a:rPr lang="pt-BR" dirty="0" smtClean="0">
                <a:solidFill>
                  <a:srgbClr val="000000"/>
                </a:solidFill>
                <a:ea typeface="Arial"/>
                <a:cs typeface="Arial"/>
                <a:sym typeface="Impact"/>
              </a:rPr>
              <a:t>Apresentação de dados e </a:t>
            </a:r>
            <a:r>
              <a:rPr lang="pt-BR" dirty="0">
                <a:solidFill>
                  <a:srgbClr val="000000"/>
                </a:solidFill>
                <a:ea typeface="Arial"/>
                <a:cs typeface="Arial"/>
                <a:sym typeface="Impact"/>
              </a:rPr>
              <a:t>fatos comprobatórios dos mecanismos de segurança usados no processo.</a:t>
            </a:r>
            <a:endParaRPr lang="pt-BR" dirty="0">
              <a:solidFill>
                <a:srgbClr val="000000"/>
              </a:solidFill>
              <a:ea typeface="Arial"/>
              <a:cs typeface="Arial"/>
            </a:endParaRPr>
          </a:p>
        </p:txBody>
      </p:sp>
      <p:sp>
        <p:nvSpPr>
          <p:cNvPr id="12" name="Elipse 11"/>
          <p:cNvSpPr/>
          <p:nvPr/>
        </p:nvSpPr>
        <p:spPr>
          <a:xfrm>
            <a:off x="2718477" y="2228911"/>
            <a:ext cx="3327834" cy="129190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SzPts val="1600"/>
            </a:pPr>
            <a:r>
              <a:rPr lang="pt-BR" dirty="0">
                <a:solidFill>
                  <a:srgbClr val="000000"/>
                </a:solidFill>
                <a:ea typeface="Arial"/>
                <a:cs typeface="Arial"/>
                <a:sym typeface="Impact"/>
              </a:rPr>
              <a:t>Argumentos adequados para tratar adequadamente o problema.</a:t>
            </a:r>
            <a:endParaRPr lang="pt-BR" dirty="0">
              <a:solidFill>
                <a:srgbClr val="000000"/>
              </a:solidFill>
              <a:ea typeface="Arial"/>
              <a:cs typeface="Arial"/>
            </a:endParaRPr>
          </a:p>
        </p:txBody>
      </p:sp>
      <p:sp>
        <p:nvSpPr>
          <p:cNvPr id="13" name="Elipse 12"/>
          <p:cNvSpPr/>
          <p:nvPr/>
        </p:nvSpPr>
        <p:spPr>
          <a:xfrm>
            <a:off x="5285606" y="877043"/>
            <a:ext cx="3327834" cy="129190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SzPts val="1600"/>
            </a:pPr>
            <a:r>
              <a:rPr lang="pt-BR" dirty="0" smtClean="0">
                <a:solidFill>
                  <a:srgbClr val="000000"/>
                </a:solidFill>
                <a:ea typeface="Arial"/>
                <a:cs typeface="Arial"/>
                <a:sym typeface="Impact"/>
              </a:rPr>
              <a:t>Importância à </a:t>
            </a:r>
            <a:r>
              <a:rPr lang="pt-BR" dirty="0">
                <a:solidFill>
                  <a:srgbClr val="000000"/>
                </a:solidFill>
                <a:ea typeface="Arial"/>
                <a:cs typeface="Arial"/>
                <a:sym typeface="Impact"/>
              </a:rPr>
              <a:t>questão da imagem: argumentos fortes e convincentes.</a:t>
            </a:r>
            <a:endParaRPr lang="pt-BR" dirty="0">
              <a:solidFill>
                <a:srgbClr val="000000"/>
              </a:solidFill>
              <a:ea typeface="Arial"/>
              <a:cs typeface="Arial"/>
            </a:endParaRPr>
          </a:p>
        </p:txBody>
      </p:sp>
      <p:sp>
        <p:nvSpPr>
          <p:cNvPr id="14" name="Elipse 13"/>
          <p:cNvSpPr/>
          <p:nvPr/>
        </p:nvSpPr>
        <p:spPr>
          <a:xfrm>
            <a:off x="4935297" y="3580780"/>
            <a:ext cx="3327834" cy="129190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SzPts val="1600"/>
            </a:pPr>
            <a:r>
              <a:rPr lang="pt-BR" dirty="0">
                <a:solidFill>
                  <a:srgbClr val="000000"/>
                </a:solidFill>
                <a:ea typeface="Arial"/>
                <a:cs typeface="Arial"/>
                <a:sym typeface="Impact"/>
              </a:rPr>
              <a:t>Envolvimento do público externo nas etapas de preparação da eleição: campanhas, projetos, mesários, </a:t>
            </a:r>
            <a:r>
              <a:rPr lang="pt-BR" dirty="0" smtClean="0">
                <a:solidFill>
                  <a:srgbClr val="000000"/>
                </a:solidFill>
                <a:ea typeface="Arial"/>
                <a:cs typeface="Arial"/>
                <a:sym typeface="Impact"/>
              </a:rPr>
              <a:t>eleitores, etc.</a:t>
            </a:r>
            <a:endParaRPr lang="pt-BR" dirty="0">
              <a:solidFill>
                <a:srgbClr val="000000"/>
              </a:solidFill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449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9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39"/>
          <p:cNvSpPr/>
          <p:nvPr/>
        </p:nvSpPr>
        <p:spPr>
          <a:xfrm>
            <a:off x="0" y="1752000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5" name="Google Shape;405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20993" y="4479750"/>
            <a:ext cx="475257" cy="5800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06" name="Google Shape;406;p39"/>
          <p:cNvCxnSpPr/>
          <p:nvPr/>
        </p:nvCxnSpPr>
        <p:spPr>
          <a:xfrm rot="10800000" flipH="1">
            <a:off x="4691493" y="3152232"/>
            <a:ext cx="3829500" cy="15900"/>
          </a:xfrm>
          <a:prstGeom prst="straightConnector1">
            <a:avLst/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07" name="Google Shape;407;p39"/>
          <p:cNvSpPr txBox="1"/>
          <p:nvPr/>
        </p:nvSpPr>
        <p:spPr>
          <a:xfrm>
            <a:off x="4144021" y="921155"/>
            <a:ext cx="4614600" cy="1984524"/>
          </a:xfrm>
          <a:prstGeom prst="rect">
            <a:avLst/>
          </a:prstGeom>
          <a:noFill/>
          <a:ln>
            <a:noFill/>
          </a:ln>
          <a:effectLst>
            <a:outerShdw blurRad="57150" dist="38100" dir="5400000" algn="bl" rotWithShape="0">
              <a:srgbClr val="000000">
                <a:alpha val="28627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pt-BR" sz="4200" dirty="0" smtClean="0">
                <a:solidFill>
                  <a:srgbClr val="38761D"/>
                </a:solidFill>
                <a:latin typeface="Impact"/>
                <a:ea typeface="Impact"/>
                <a:cs typeface="Impact"/>
                <a:sym typeface="Impact"/>
              </a:rPr>
              <a:t>Por sua atenção e participação, agradecemos!</a:t>
            </a:r>
            <a:endParaRPr sz="4200" b="0" i="0" u="none" strike="noStrike" cap="none" dirty="0">
              <a:solidFill>
                <a:srgbClr val="38761D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408" name="Google Shape;40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86784" y="4579406"/>
            <a:ext cx="572331" cy="4292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525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0" y="1752000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7;p16"/>
          <p:cNvSpPr txBox="1"/>
          <p:nvPr/>
        </p:nvSpPr>
        <p:spPr>
          <a:xfrm>
            <a:off x="3756992" y="653056"/>
            <a:ext cx="4951242" cy="3910555"/>
          </a:xfrm>
          <a:prstGeom prst="rect">
            <a:avLst/>
          </a:prstGeom>
          <a:noFill/>
          <a:ln>
            <a:noFill/>
          </a:ln>
          <a:effectLst>
            <a:outerShdw blurRad="57150" dist="38100" dir="5400000" algn="bl" rotWithShape="0">
              <a:srgbClr val="000000">
                <a:alpha val="28627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2400" dirty="0" smtClean="0">
                <a:solidFill>
                  <a:srgbClr val="073763"/>
                </a:solidFill>
                <a:latin typeface="+mj-lt"/>
                <a:ea typeface="Impact"/>
                <a:cs typeface="Impact"/>
                <a:sym typeface="Impact"/>
              </a:rPr>
              <a:t>OBJETIVO: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pt-BR" sz="2400" dirty="0" smtClean="0">
              <a:solidFill>
                <a:srgbClr val="073763"/>
              </a:solidFill>
              <a:latin typeface="+mj-lt"/>
              <a:ea typeface="Impact"/>
              <a:cs typeface="Impact"/>
              <a:sym typeface="Impac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2400" dirty="0" smtClean="0">
                <a:solidFill>
                  <a:srgbClr val="073763"/>
                </a:solidFill>
                <a:latin typeface="+mj-lt"/>
                <a:ea typeface="Impact"/>
                <a:cs typeface="Impact"/>
                <a:sym typeface="Impact"/>
              </a:rPr>
              <a:t>Ao final da oficina os participantes deverão ser capazes de apresentar argumentos, com linguagem adequada a seu público, para as principais dúvidas e questionamentos em relação à segurança do processo eletrônico de votação.</a:t>
            </a:r>
            <a:endParaRPr dirty="0">
              <a:solidFill>
                <a:schemeClr val="dk1"/>
              </a:solidFill>
              <a:latin typeface="+mj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dirty="0">
              <a:solidFill>
                <a:srgbClr val="073763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rgbClr val="073763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/>
        </p:nvSpPr>
        <p:spPr>
          <a:xfrm>
            <a:off x="941850" y="642000"/>
            <a:ext cx="4614600" cy="5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F1C232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87" name="Google Shape;87;p16"/>
          <p:cNvSpPr txBox="1"/>
          <p:nvPr/>
        </p:nvSpPr>
        <p:spPr>
          <a:xfrm>
            <a:off x="385374" y="233606"/>
            <a:ext cx="6400800" cy="3969278"/>
          </a:xfrm>
          <a:prstGeom prst="rect">
            <a:avLst/>
          </a:prstGeom>
          <a:noFill/>
          <a:ln>
            <a:noFill/>
          </a:ln>
          <a:effectLst>
            <a:outerShdw blurRad="57150" dist="38100" dir="5400000" algn="bl" rotWithShape="0">
              <a:srgbClr val="000000">
                <a:alpha val="28627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2400" dirty="0" smtClean="0">
                <a:solidFill>
                  <a:schemeClr val="tx1"/>
                </a:solidFill>
                <a:latin typeface="+mj-lt"/>
                <a:ea typeface="Impact"/>
                <a:cs typeface="Impact"/>
                <a:sym typeface="Impact"/>
              </a:rPr>
              <a:t>Plano de trabalho: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pt-BR" sz="2400" dirty="0" smtClean="0">
              <a:solidFill>
                <a:schemeClr val="tx1"/>
              </a:solidFill>
              <a:latin typeface="+mj-lt"/>
              <a:ea typeface="Impact"/>
              <a:cs typeface="Impact"/>
              <a:sym typeface="Impact"/>
            </a:endParaRPr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Tx/>
              <a:buChar char="-"/>
            </a:pPr>
            <a:r>
              <a:rPr lang="pt-BR" sz="2000" dirty="0" smtClean="0">
                <a:solidFill>
                  <a:schemeClr val="tx1"/>
                </a:solidFill>
                <a:latin typeface="+mj-lt"/>
                <a:ea typeface="Impact"/>
                <a:cs typeface="Impact"/>
                <a:sym typeface="Impact"/>
              </a:rPr>
              <a:t>Ambientação: objetivos da oficina</a:t>
            </a:r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Tx/>
              <a:buChar char="-"/>
            </a:pPr>
            <a:r>
              <a:rPr lang="pt-BR" sz="2000" dirty="0" smtClean="0">
                <a:solidFill>
                  <a:schemeClr val="tx1"/>
                </a:solidFill>
                <a:latin typeface="+mj-lt"/>
                <a:ea typeface="Impact"/>
                <a:cs typeface="Impact"/>
                <a:sym typeface="Impact"/>
              </a:rPr>
              <a:t>Material para utilização nas oficinas</a:t>
            </a:r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Tx/>
              <a:buChar char="-"/>
            </a:pPr>
            <a:r>
              <a:rPr lang="pt-BR" sz="2000" dirty="0" smtClean="0">
                <a:solidFill>
                  <a:schemeClr val="tx1"/>
                </a:solidFill>
                <a:latin typeface="+mj-lt"/>
                <a:ea typeface="Impact"/>
                <a:cs typeface="Impact"/>
                <a:sym typeface="Impact"/>
              </a:rPr>
              <a:t>Mecanismos de segurança do voto eletrônico</a:t>
            </a:r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Tx/>
              <a:buChar char="-"/>
            </a:pPr>
            <a:r>
              <a:rPr lang="pt-BR" sz="2000" dirty="0" smtClean="0">
                <a:solidFill>
                  <a:schemeClr val="tx1"/>
                </a:solidFill>
                <a:latin typeface="+mj-lt"/>
                <a:ea typeface="Impact"/>
                <a:cs typeface="Impact"/>
                <a:sym typeface="Impact"/>
              </a:rPr>
              <a:t>Divisão da turma em pequenos grupos </a:t>
            </a:r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Tx/>
              <a:buChar char="-"/>
            </a:pPr>
            <a:r>
              <a:rPr lang="pt-BR" sz="2000" dirty="0" smtClean="0">
                <a:solidFill>
                  <a:schemeClr val="tx1"/>
                </a:solidFill>
                <a:latin typeface="+mj-lt"/>
                <a:ea typeface="Impact"/>
                <a:cs typeface="Impact"/>
                <a:sym typeface="Impact"/>
              </a:rPr>
              <a:t>Metodologia: análise de situação-problema</a:t>
            </a:r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Tx/>
              <a:buChar char="-"/>
            </a:pPr>
            <a:r>
              <a:rPr lang="pt-BR" sz="2000" dirty="0" smtClean="0">
                <a:solidFill>
                  <a:schemeClr val="tx1"/>
                </a:solidFill>
                <a:latin typeface="+mj-lt"/>
                <a:ea typeface="Impact"/>
                <a:cs typeface="Impact"/>
                <a:sym typeface="Impact"/>
              </a:rPr>
              <a:t>Apresentação dos grupos</a:t>
            </a:r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Tx/>
              <a:buChar char="-"/>
            </a:pPr>
            <a:r>
              <a:rPr lang="pt-BR" sz="2000" dirty="0" smtClean="0">
                <a:solidFill>
                  <a:schemeClr val="tx1"/>
                </a:solidFill>
                <a:latin typeface="+mj-lt"/>
                <a:ea typeface="Impact"/>
                <a:cs typeface="Impact"/>
                <a:sym typeface="Impact"/>
              </a:rPr>
              <a:t>Síntese da oficina</a:t>
            </a:r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Tx/>
              <a:buChar char="-"/>
            </a:pPr>
            <a:endParaRPr lang="pt-BR" sz="2400" dirty="0" smtClean="0">
              <a:solidFill>
                <a:srgbClr val="FF000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Tx/>
              <a:buChar char="-"/>
            </a:pPr>
            <a:endParaRPr lang="pt-BR" sz="2400" dirty="0" smtClean="0">
              <a:solidFill>
                <a:srgbClr val="FF0000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pt-BR" sz="2400" dirty="0">
              <a:solidFill>
                <a:srgbClr val="FF0000"/>
              </a:solidFill>
              <a:latin typeface="Impact"/>
              <a:sym typeface="Impac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rgbClr val="FF0000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88" name="Google Shape;88;p16"/>
          <p:cNvSpPr/>
          <p:nvPr/>
        </p:nvSpPr>
        <p:spPr>
          <a:xfrm rot="-5400000">
            <a:off x="5266350" y="1265850"/>
            <a:ext cx="3963000" cy="37923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47625" dir="1056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6"/>
          <p:cNvSpPr/>
          <p:nvPr/>
        </p:nvSpPr>
        <p:spPr>
          <a:xfrm rot="10800000">
            <a:off x="5204700" y="0"/>
            <a:ext cx="3939300" cy="35760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408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2096" y="4611278"/>
            <a:ext cx="572331" cy="4292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6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26"/>
          <p:cNvSpPr/>
          <p:nvPr/>
        </p:nvSpPr>
        <p:spPr>
          <a:xfrm>
            <a:off x="0" y="1752000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26"/>
          <p:cNvSpPr txBox="1"/>
          <p:nvPr/>
        </p:nvSpPr>
        <p:spPr>
          <a:xfrm>
            <a:off x="3925975" y="1792725"/>
            <a:ext cx="4614600" cy="573600"/>
          </a:xfrm>
          <a:prstGeom prst="rect">
            <a:avLst/>
          </a:prstGeom>
          <a:noFill/>
          <a:ln>
            <a:noFill/>
          </a:ln>
          <a:effectLst>
            <a:outerShdw blurRad="57150" dist="38100" dir="5400000" algn="bl" rotWithShape="0">
              <a:srgbClr val="000000">
                <a:alpha val="28627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pt-BR" sz="4800" b="0" i="0" u="none" strike="noStrike" cap="none">
                <a:solidFill>
                  <a:srgbClr val="38761D"/>
                </a:solidFill>
                <a:latin typeface="Impact"/>
                <a:ea typeface="Impact"/>
                <a:cs typeface="Impact"/>
                <a:sym typeface="Impact"/>
              </a:rPr>
              <a:t>SEGURANÇA </a:t>
            </a:r>
            <a:endParaRPr sz="4800" b="0" i="0" u="none" strike="noStrike" cap="none">
              <a:solidFill>
                <a:srgbClr val="38761D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pt-BR" sz="4800" b="0" i="0" u="none" strike="noStrike" cap="none">
                <a:solidFill>
                  <a:srgbClr val="38761D"/>
                </a:solidFill>
                <a:latin typeface="Impact"/>
                <a:ea typeface="Impact"/>
                <a:cs typeface="Impact"/>
                <a:sym typeface="Impact"/>
              </a:rPr>
              <a:t>DO VOTO</a:t>
            </a:r>
            <a:endParaRPr sz="4800" b="0" i="0" u="none" strike="noStrike" cap="none">
              <a:solidFill>
                <a:srgbClr val="38761D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cxnSp>
        <p:nvCxnSpPr>
          <p:cNvPr id="232" name="Google Shape;232;p26"/>
          <p:cNvCxnSpPr/>
          <p:nvPr/>
        </p:nvCxnSpPr>
        <p:spPr>
          <a:xfrm>
            <a:off x="4681225" y="3400400"/>
            <a:ext cx="3177600" cy="7800"/>
          </a:xfrm>
          <a:prstGeom prst="straightConnector1">
            <a:avLst/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33" name="Google Shape;233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80415" y="125600"/>
            <a:ext cx="750735" cy="91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3416" y="4403472"/>
            <a:ext cx="834309" cy="6257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556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6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26"/>
          <p:cNvSpPr/>
          <p:nvPr/>
        </p:nvSpPr>
        <p:spPr>
          <a:xfrm>
            <a:off x="0" y="1752000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3" name="Google Shape;233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80415" y="125600"/>
            <a:ext cx="750735" cy="91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3416" y="4403472"/>
            <a:ext cx="834309" cy="62574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248;p27"/>
          <p:cNvSpPr txBox="1"/>
          <p:nvPr/>
        </p:nvSpPr>
        <p:spPr>
          <a:xfrm>
            <a:off x="5032328" y="125600"/>
            <a:ext cx="2914682" cy="448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600"/>
            </a:pPr>
            <a:r>
              <a:rPr lang="pt-BR" sz="1200" dirty="0" smtClean="0">
                <a:latin typeface="Impact"/>
                <a:ea typeface="Impact"/>
                <a:cs typeface="Impact"/>
                <a:sym typeface="Impact"/>
              </a:rPr>
              <a:t>Dificuldades da votação e apuração manual</a:t>
            </a:r>
            <a:endParaRPr sz="12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986953" y="199755"/>
            <a:ext cx="1631447" cy="5394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tx1"/>
                </a:solidFill>
              </a:rPr>
              <a:t>Sem interrupção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14" name="Elipse 13"/>
          <p:cNvSpPr/>
          <p:nvPr/>
        </p:nvSpPr>
        <p:spPr>
          <a:xfrm>
            <a:off x="5684726" y="680333"/>
            <a:ext cx="2187986" cy="5394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tx1"/>
                </a:solidFill>
              </a:rPr>
              <a:t>Mínimo 15 dias para resultado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15" name="Elipse 14"/>
          <p:cNvSpPr/>
          <p:nvPr/>
        </p:nvSpPr>
        <p:spPr>
          <a:xfrm>
            <a:off x="3312247" y="1755909"/>
            <a:ext cx="2187986" cy="5394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tx1"/>
                </a:solidFill>
              </a:rPr>
              <a:t>Inúmeros casos de fraude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17" name="Elipse 16"/>
          <p:cNvSpPr/>
          <p:nvPr/>
        </p:nvSpPr>
        <p:spPr>
          <a:xfrm>
            <a:off x="284043" y="2987055"/>
            <a:ext cx="1940452" cy="5394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tx1"/>
                </a:solidFill>
              </a:rPr>
              <a:t>Recontagem: atrasos e erros</a:t>
            </a:r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74" y="3530597"/>
            <a:ext cx="1790447" cy="1185749"/>
          </a:xfrm>
          <a:prstGeom prst="round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1487">
            <a:off x="6309014" y="1618470"/>
            <a:ext cx="2619375" cy="1743075"/>
          </a:xfrm>
          <a:prstGeom prst="round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98" y="835042"/>
            <a:ext cx="3015988" cy="2031079"/>
          </a:xfrm>
          <a:prstGeom prst="round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9101">
            <a:off x="3080007" y="2643371"/>
            <a:ext cx="2771775" cy="1647825"/>
          </a:xfrm>
          <a:prstGeom prst="round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14" y="3609715"/>
            <a:ext cx="2297866" cy="143792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66936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6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26"/>
          <p:cNvSpPr/>
          <p:nvPr/>
        </p:nvSpPr>
        <p:spPr>
          <a:xfrm>
            <a:off x="0" y="1740687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3" name="Google Shape;233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80415" y="125600"/>
            <a:ext cx="750735" cy="91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3416" y="4403472"/>
            <a:ext cx="834309" cy="62574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248;p27"/>
          <p:cNvSpPr txBox="1"/>
          <p:nvPr/>
        </p:nvSpPr>
        <p:spPr>
          <a:xfrm>
            <a:off x="5032328" y="125600"/>
            <a:ext cx="2914682" cy="448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600"/>
            </a:pPr>
            <a:r>
              <a:rPr lang="pt-BR" sz="1200" dirty="0" smtClean="0">
                <a:latin typeface="Impact"/>
                <a:ea typeface="Impact"/>
                <a:cs typeface="Impact"/>
                <a:sym typeface="Impact"/>
              </a:rPr>
              <a:t>Dificuldades da votação e apuração manual</a:t>
            </a:r>
            <a:endParaRPr sz="12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14" name="Elipse 13"/>
          <p:cNvSpPr/>
          <p:nvPr/>
        </p:nvSpPr>
        <p:spPr>
          <a:xfrm>
            <a:off x="434555" y="349910"/>
            <a:ext cx="2635912" cy="15563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mtClean="0">
                <a:solidFill>
                  <a:schemeClr val="tx1"/>
                </a:solidFill>
              </a:rPr>
              <a:t>“Situações-mico”: vulnerabilidade do processo e afetação da credibilidade na Justiça Eleitoral</a:t>
            </a:r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196" y="769560"/>
            <a:ext cx="3839850" cy="2402851"/>
          </a:xfrm>
          <a:prstGeom prst="round2DiagRect">
            <a:avLst/>
          </a:prstGeom>
        </p:spPr>
      </p:pic>
      <p:sp>
        <p:nvSpPr>
          <p:cNvPr id="21" name="Elipse 20"/>
          <p:cNvSpPr/>
          <p:nvPr/>
        </p:nvSpPr>
        <p:spPr>
          <a:xfrm>
            <a:off x="3828639" y="3314248"/>
            <a:ext cx="4229365" cy="15563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buSzPts val="1600"/>
            </a:pPr>
            <a:r>
              <a:rPr lang="pt-BR" dirty="0"/>
              <a:t>Votos de protesto na cédula de papel causaram constrangimento em processos eleitorais.</a:t>
            </a:r>
          </a:p>
        </p:txBody>
      </p:sp>
    </p:spTree>
    <p:extLst>
      <p:ext uri="{BB962C8B-B14F-4D97-AF65-F5344CB8AC3E}">
        <p14:creationId xmlns:p14="http://schemas.microsoft.com/office/powerpoint/2010/main" val="303466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6"/>
          <p:cNvSpPr/>
          <p:nvPr/>
        </p:nvSpPr>
        <p:spPr>
          <a:xfrm rot="5400000">
            <a:off x="494100" y="-494100"/>
            <a:ext cx="4248600" cy="52368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76200" dir="20820000" algn="bl" rotWithShape="0">
              <a:srgbClr val="000000">
                <a:alpha val="48627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26"/>
          <p:cNvSpPr/>
          <p:nvPr/>
        </p:nvSpPr>
        <p:spPr>
          <a:xfrm>
            <a:off x="0" y="1740687"/>
            <a:ext cx="4061700" cy="33915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38100" dir="15120000" algn="bl" rotWithShape="0">
              <a:srgbClr val="000000">
                <a:alpha val="3882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3" name="Google Shape;233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80415" y="125600"/>
            <a:ext cx="750735" cy="91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3416" y="4403472"/>
            <a:ext cx="834309" cy="62574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248;p27"/>
          <p:cNvSpPr txBox="1"/>
          <p:nvPr/>
        </p:nvSpPr>
        <p:spPr>
          <a:xfrm>
            <a:off x="5032328" y="125600"/>
            <a:ext cx="2914682" cy="448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600"/>
            </a:pPr>
            <a:r>
              <a:rPr lang="pt-BR" sz="1200" dirty="0" smtClean="0">
                <a:latin typeface="Impact"/>
                <a:ea typeface="Impact"/>
                <a:cs typeface="Impact"/>
                <a:sym typeface="Impact"/>
              </a:rPr>
              <a:t>Dificuldades da votação e apuração manual</a:t>
            </a:r>
            <a:endParaRPr sz="12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14" name="Elipse 13"/>
          <p:cNvSpPr/>
          <p:nvPr/>
        </p:nvSpPr>
        <p:spPr>
          <a:xfrm>
            <a:off x="434555" y="349910"/>
            <a:ext cx="2635912" cy="15563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mtClean="0">
                <a:solidFill>
                  <a:schemeClr val="tx1"/>
                </a:solidFill>
              </a:rPr>
              <a:t>“Situações-mico”: vulnerabilidade do processo e afetação da credibilidade na Justiça Eleitoral</a:t>
            </a:r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0323">
            <a:off x="5234692" y="880076"/>
            <a:ext cx="2970310" cy="2535196"/>
          </a:xfrm>
          <a:prstGeom prst="round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1053">
            <a:off x="816926" y="2385926"/>
            <a:ext cx="3384726" cy="2099936"/>
          </a:xfrm>
          <a:prstGeom prst="roundRect">
            <a:avLst/>
          </a:prstGeom>
        </p:spPr>
      </p:pic>
      <p:sp>
        <p:nvSpPr>
          <p:cNvPr id="13" name="Google Shape;248;p27"/>
          <p:cNvSpPr txBox="1"/>
          <p:nvPr/>
        </p:nvSpPr>
        <p:spPr>
          <a:xfrm>
            <a:off x="5895385" y="3733577"/>
            <a:ext cx="2914682" cy="448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600"/>
            </a:pPr>
            <a:r>
              <a:rPr lang="pt-BR" sz="1200" dirty="0" smtClean="0">
                <a:latin typeface="Impact"/>
                <a:ea typeface="Impact"/>
                <a:cs typeface="Impact"/>
                <a:sym typeface="Impact"/>
              </a:rPr>
              <a:t>1988: macaco ‘Tião’ obteve 400 mil votos ao cargo de Prefeito do Rio de Janeiro</a:t>
            </a:r>
            <a:endParaRPr sz="12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15" name="Google Shape;248;p27"/>
          <p:cNvSpPr txBox="1"/>
          <p:nvPr/>
        </p:nvSpPr>
        <p:spPr>
          <a:xfrm>
            <a:off x="2588900" y="4510740"/>
            <a:ext cx="2914682" cy="448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600"/>
            </a:pPr>
            <a:r>
              <a:rPr lang="pt-BR" sz="1200" dirty="0" smtClean="0">
                <a:latin typeface="Impact"/>
                <a:ea typeface="Impact"/>
                <a:cs typeface="Impact"/>
                <a:sym typeface="Impact"/>
              </a:rPr>
              <a:t>1957: rinoceronte ‘Cacareco’ obteve 100 mil votos ao cargo de Vereador em São Paulo</a:t>
            </a:r>
            <a:endParaRPr sz="12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402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7"/>
          <p:cNvSpPr/>
          <p:nvPr/>
        </p:nvSpPr>
        <p:spPr>
          <a:xfrm rot="-5400000">
            <a:off x="6048000" y="2054275"/>
            <a:ext cx="3435900" cy="2775300"/>
          </a:xfrm>
          <a:prstGeom prst="rtTriangle">
            <a:avLst/>
          </a:prstGeom>
          <a:solidFill>
            <a:srgbClr val="0B5394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2" name="Google Shape;242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12" y="4385175"/>
            <a:ext cx="537325" cy="65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7"/>
          <p:cNvSpPr/>
          <p:nvPr/>
        </p:nvSpPr>
        <p:spPr>
          <a:xfrm rot="10800000">
            <a:off x="5572200" y="0"/>
            <a:ext cx="3581400" cy="2152800"/>
          </a:xfrm>
          <a:prstGeom prst="rtTriangle">
            <a:avLst/>
          </a:prstGeom>
          <a:solidFill>
            <a:srgbClr val="F1C232"/>
          </a:solidFill>
          <a:ln>
            <a:noFill/>
          </a:ln>
          <a:effectLst>
            <a:outerShdw blurRad="57150" dist="47625" dir="5400000" algn="bl" rotWithShape="0">
              <a:srgbClr val="000000">
                <a:alpha val="4392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248;p27"/>
          <p:cNvSpPr txBox="1"/>
          <p:nvPr/>
        </p:nvSpPr>
        <p:spPr>
          <a:xfrm>
            <a:off x="2530979" y="446652"/>
            <a:ext cx="2817274" cy="448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600"/>
            </a:pPr>
            <a:r>
              <a:rPr lang="pt-BR" sz="1200" dirty="0" smtClean="0">
                <a:latin typeface="Impact"/>
                <a:ea typeface="Impact"/>
                <a:cs typeface="Impact"/>
                <a:sym typeface="Impact"/>
              </a:rPr>
              <a:t>Transição para o VOTO ELETRÔNICO</a:t>
            </a:r>
            <a:endParaRPr sz="12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127" y="973123"/>
            <a:ext cx="7223474" cy="3046289"/>
          </a:xfrm>
          <a:prstGeom prst="roundRect">
            <a:avLst/>
          </a:prstGeom>
        </p:spPr>
      </p:pic>
      <p:pic>
        <p:nvPicPr>
          <p:cNvPr id="9" name="Google Shape;408;p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4456" y="4563278"/>
            <a:ext cx="572331" cy="4292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377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803</Words>
  <Application>Microsoft Office PowerPoint</Application>
  <PresentationFormat>Apresentação na tela (16:9)</PresentationFormat>
  <Paragraphs>110</Paragraphs>
  <Slides>26</Slides>
  <Notes>26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0" baseType="lpstr">
      <vt:lpstr>Anton</vt:lpstr>
      <vt:lpstr>Impact</vt:lpstr>
      <vt:lpstr>Arial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Valéria Aparecida de Souza Machado</dc:creator>
  <cp:lastModifiedBy>Valéria Aparecida de Souza Machado</cp:lastModifiedBy>
  <cp:revision>81</cp:revision>
  <dcterms:modified xsi:type="dcterms:W3CDTF">2019-09-03T19:51:56Z</dcterms:modified>
</cp:coreProperties>
</file>