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 e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o Título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do Título</a:t>
            </a:r>
          </a:p>
        </p:txBody>
      </p:sp>
      <p:sp>
        <p:nvSpPr>
          <p:cNvPr id="12" name="Nível de Corpo Um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Nível de Corpo Um…"/>
          <p:cNvSpPr txBox="1"/>
          <p:nvPr>
            <p:ph type="body" sz="quarter" idx="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  <a:lvl2pPr marL="1025769" indent="-390769" algn="ctr">
              <a:spcBef>
                <a:spcPts val="0"/>
              </a:spcBef>
              <a:defRPr i="1" sz="3200"/>
            </a:lvl2pPr>
            <a:lvl3pPr marL="1660769" indent="-390769" algn="ctr">
              <a:spcBef>
                <a:spcPts val="0"/>
              </a:spcBef>
              <a:defRPr i="1" sz="3200"/>
            </a:lvl3pPr>
            <a:lvl4pPr marL="2295769" indent="-390769" algn="ctr">
              <a:spcBef>
                <a:spcPts val="0"/>
              </a:spcBef>
              <a:defRPr i="1" sz="3200"/>
            </a:lvl4pPr>
            <a:lvl5pPr marL="2930769" indent="-390769" algn="ctr">
              <a:spcBef>
                <a:spcPts val="0"/>
              </a:spcBef>
              <a:defRPr i="1" sz="32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94" name="“Digite uma citação aqui.”"/>
          <p:cNvSpPr txBox="1"/>
          <p:nvPr>
            <p:ph type="body" sz="quarter" idx="13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9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m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m"/>
          <p:cNvSpPr/>
          <p:nvPr>
            <p:ph type="pic" idx="13"/>
          </p:nvPr>
        </p:nvSpPr>
        <p:spPr>
          <a:xfrm>
            <a:off x="3125967" y="673100"/>
            <a:ext cx="18135603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exto do Título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do Título</a:t>
            </a:r>
          </a:p>
        </p:txBody>
      </p:sp>
      <p:sp>
        <p:nvSpPr>
          <p:cNvPr id="22" name="Nível de Corpo Um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2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-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o do Título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3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m"/>
          <p:cNvSpPr/>
          <p:nvPr>
            <p:ph type="pic" sz="half" idx="13"/>
          </p:nvPr>
        </p:nvSpPr>
        <p:spPr>
          <a:xfrm>
            <a:off x="13165979" y="952500"/>
            <a:ext cx="9525002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exto do Título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Texto do Título</a:t>
            </a:r>
          </a:p>
        </p:txBody>
      </p:sp>
      <p:sp>
        <p:nvSpPr>
          <p:cNvPr id="40" name="Nível de Corpo Um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4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-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4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57" name="Nível de Corpo U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5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m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67" name="Nível de Corpo Um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6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Nível de Corpo Um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76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ê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m"/>
          <p:cNvSpPr/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m"/>
          <p:cNvSpPr/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m"/>
          <p:cNvSpPr/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o Título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Texto do Título</a:t>
            </a:r>
          </a:p>
        </p:txBody>
      </p:sp>
      <p:sp>
        <p:nvSpPr>
          <p:cNvPr id="3" name="Nível de Corpo Um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761153" marR="0" indent="-586153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396153" marR="0" indent="-586153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5031153" marR="0" indent="-586153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666153" marR="0" indent="-586153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tif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t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tif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tif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t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tif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tif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tif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tif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tif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hyperlink" Target="https://www.portaleducacao.com.br/conteudo/artigos/biologia/didatica-e-pedagogia/48483" TargetMode="External"/><Relationship Id="rId3" Type="http://schemas.openxmlformats.org/officeDocument/2006/relationships/hyperlink" Target="https://novaescola.org.br/conteudo/262/david-ausubel-e-a-aprendizagem-significativa" TargetMode="Externa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hyperlink" Target="mailto:antonio.neto@tre-mg.jus.br" TargetMode="External"/><Relationship Id="rId3" Type="http://schemas.openxmlformats.org/officeDocument/2006/relationships/image" Target="../media/image21.tif"/><Relationship Id="rId4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researchgate.net/publication/283719292_Glossophobia_among_Undergraduate_Students_of_Government_Medical_Colleges_in_Karachi" TargetMode="External"/><Relationship Id="rId3" Type="http://schemas.openxmlformats.org/officeDocument/2006/relationships/hyperlink" Target="https://www.thetimes.co.uk/article/speaking-in-public-is-worse-than-death-for-most-5l2bvqlmbnt" TargetMode="External"/><Relationship Id="rId4" Type="http://schemas.openxmlformats.org/officeDocument/2006/relationships/hyperlink" Target="https://www.bbc.com/worklife/article/20170321-is-public-speaking-fear-limiting-your-career" TargetMode="Externa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3.tif"/><Relationship Id="rId4" Type="http://schemas.openxmlformats.org/officeDocument/2006/relationships/image" Target="../media/image4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7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écnicas de Apresentação"/>
          <p:cNvSpPr txBox="1"/>
          <p:nvPr/>
        </p:nvSpPr>
        <p:spPr>
          <a:xfrm>
            <a:off x="3875819" y="6210296"/>
            <a:ext cx="16632362" cy="165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Técnicas de Apresentação</a:t>
            </a:r>
          </a:p>
        </p:txBody>
      </p:sp>
      <p:sp>
        <p:nvSpPr>
          <p:cNvPr id="120" name="Porto Alegre…"/>
          <p:cNvSpPr txBox="1"/>
          <p:nvPr/>
        </p:nvSpPr>
        <p:spPr>
          <a:xfrm>
            <a:off x="10527784" y="11925300"/>
            <a:ext cx="3328431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500">
                <a:latin typeface="Verdana"/>
                <a:ea typeface="Verdana"/>
                <a:cs typeface="Verdana"/>
                <a:sym typeface="Verdana"/>
              </a:defRPr>
            </a:pPr>
          </a:p>
          <a:p>
            <a:pPr>
              <a:defRPr>
                <a:latin typeface="Verdana"/>
                <a:ea typeface="Verdana"/>
                <a:cs typeface="Verdana"/>
                <a:sym typeface="Verdana"/>
              </a:defRPr>
            </a:pPr>
            <a:r>
              <a:t>Porto Alegre</a:t>
            </a:r>
          </a:p>
          <a:p>
            <a:pPr>
              <a:defRPr sz="1500">
                <a:latin typeface="Verdana"/>
                <a:ea typeface="Verdana"/>
                <a:cs typeface="Verdana"/>
                <a:sym typeface="Verdana"/>
              </a:defRPr>
            </a:pPr>
          </a:p>
          <a:p>
            <a:pPr>
              <a:defRPr>
                <a:latin typeface="Verdana"/>
                <a:ea typeface="Verdana"/>
                <a:cs typeface="Verdana"/>
                <a:sym typeface="Verdana"/>
              </a:defRPr>
            </a:pPr>
            <a:r>
              <a:t>setembro - 2019</a:t>
            </a:r>
          </a:p>
        </p:txBody>
      </p:sp>
      <p:pic>
        <p:nvPicPr>
          <p:cNvPr id="121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508180" y="1428750"/>
            <a:ext cx="3467101" cy="3098801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Retângulo"/>
          <p:cNvSpPr/>
          <p:nvPr/>
        </p:nvSpPr>
        <p:spPr>
          <a:xfrm>
            <a:off x="20203876" y="3534050"/>
            <a:ext cx="4075708" cy="127000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123" name="Retângulo 1"/>
          <p:cNvSpPr txBox="1"/>
          <p:nvPr/>
        </p:nvSpPr>
        <p:spPr>
          <a:xfrm>
            <a:off x="7756569" y="10066412"/>
            <a:ext cx="8870862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Formação de Formadores - Cidadania </a:t>
            </a:r>
          </a:p>
        </p:txBody>
      </p:sp>
      <p:pic>
        <p:nvPicPr>
          <p:cNvPr id="124" name="Imagem 2" descr="Imagem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-55153"/>
            <a:ext cx="4882663" cy="45827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OMUNICAR…"/>
          <p:cNvSpPr txBox="1"/>
          <p:nvPr/>
        </p:nvSpPr>
        <p:spPr>
          <a:xfrm>
            <a:off x="0" y="-711201"/>
            <a:ext cx="24384000" cy="1513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just" defTabSz="457200">
              <a:defRPr sz="3100">
                <a:solidFill>
                  <a:srgbClr val="D9D9D9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COMUNICAR</a:t>
            </a:r>
            <a:r>
              <a:t>. </a:t>
            </a:r>
            <a:r>
              <a:t>verbo transitivo direto e transitivo indireto</a:t>
            </a:r>
            <a:r>
              <a:t>. </a:t>
            </a:r>
            <a:r>
              <a:t>Transmitir informação, dar conhecimento de; fazer saber, participar: comunicar eventos futuros; comunico-lhe que sua encomenda chegou.</a:t>
            </a:r>
            <a:r>
              <a:t> </a:t>
            </a:r>
            <a:r>
              <a:t>verbo pronominal</a:t>
            </a:r>
            <a:r>
              <a:t>. </a:t>
            </a:r>
            <a:r>
              <a:t>Estar ou ficar em contato com; conversar: comunico-me com minha fé.</a:t>
            </a:r>
            <a:r>
              <a:t> </a:t>
            </a:r>
            <a:r>
              <a:t>Passar a ser conhecido; transmitir-se: as tristezas do seu divórcio se comunicaram rapidamente pelo bairro.</a:t>
            </a:r>
            <a:r>
              <a:t> </a:t>
            </a:r>
            <a:r>
              <a:t>Estar em relação; estar ligado por uma passagem comum: as ruas se comunicam pela ponte.</a:t>
            </a:r>
            <a:r>
              <a:t> </a:t>
            </a:r>
            <a:r>
              <a:t>verbo transitivo direto e bitransitivo</a:t>
            </a:r>
            <a:r>
              <a:t>. </a:t>
            </a:r>
            <a:r>
              <a:t>Ligar uma coisa a outra; colocar em contato; ligar, unir: a rua comunica duas avenidas; estrada comunica um país com outro.</a:t>
            </a:r>
            <a:r>
              <a:t> </a:t>
            </a:r>
            <a:r>
              <a:t>V</a:t>
            </a:r>
            <a:r>
              <a:t>erbo </a:t>
            </a:r>
            <a:r>
              <a:t>bit</a:t>
            </a:r>
            <a:r>
              <a:t>ransitivo</a:t>
            </a:r>
            <a:r>
              <a:t>Transmitir a mais pessoas; dar a conhecer; propagar: comunicar uma notícia ao povo.</a:t>
            </a:r>
            <a:r>
              <a:t> </a:t>
            </a:r>
            <a:r>
              <a:t>Passar uma coisa a outra pessoa; oferecer: comunicava felicidade pelo sorriso.</a:t>
            </a:r>
            <a:r>
              <a:t> </a:t>
            </a:r>
            <a:r>
              <a:t>Transferir algo para alguém; transmitir: comunicar a herança aos filhos.</a:t>
            </a:r>
            <a:r>
              <a:t> </a:t>
            </a:r>
            <a:r>
              <a:t>Passar para outrem de maneira contagiosa; contaminar: comunicar um vírus aos colegas.</a:t>
            </a:r>
            <a:r>
              <a:t> </a:t>
            </a:r>
            <a:r>
              <a:t>Etimologia (origem da palavra </a:t>
            </a:r>
            <a:r>
              <a:rPr b="1"/>
              <a:t>comunicar</a:t>
            </a:r>
            <a:r>
              <a:t>). Do latim communicare.</a:t>
            </a:r>
            <a:r>
              <a:t> COMUNICAR. verbo transitivo direto e transitivo indireto. Transmitir informação, dar conhecimento de; fazer saber, participar: comunicar eventos futuros; comunico-lhe que sua encomenda chegou. verbo pronominal. Estar ou ficar em contato com; conversar: comunico-me com minha fé. Passar a ser conhecido; transmitir-se: as tristezas do seu divórcio se comunicaram rapidamente pelo bairro. Estar em relação; estar ligado por uma passagem comum: as ruas se comunicam pela ponte. verbo transitivo direto e bitransitivo. Ligar uma coisa a outra; colocar em contato; ligar, unir: a rua comunica duas avenidas; estrada comunica um país com outro. Verbo bitransitivoTransmitir a mais pessoas; dar a conhecer; propagar: comunicar uma notícia ao povo. Passar uma coisa a outra pessoa; oferecer: comunicava felicidade pelo sorriso. Transferir algo para alguém; transmitir: comunicar a herança aos filhos. Passar para outrem de maneira contagiosa; contaminar: comunicar um vírus aos colegas. Etimologia (origem da palavra comunicar). Do latim communicare. COMUNICAR. verbo transitivo direto e transitivo indireto. Transmitir informação, dar conhecimento de; fazer saber, participar: comunicar eventos futuros; comunico-lhe que sua encomenda chegou. verbo pronominal. Estar ou ficar em contato com; conversar: comunico-me com minha fé. Passar a ser conhecido; transmitir-se: as tristezas do seu divórcio se comunicaram rapidamente pelo bairro. Estar em relação; estar ligado por uma passagem comum: as ruas se comunicam pela ponte. verbo transitivo direto e bitransitivo. Ligar uma coisa a outra; colocar em contato; ligar, unir: a rua comunica duas avenidas; estrada comunica um país com outro. Verbo bitransitivoTransmitir a mais pessoas; dar a conhecer; propagar: comunicar uma notícia ao povo. Passar uma coisa a outra pessoa; oferecer: comunicava felicidade pelo sorriso. Transferir algo para alguém; transmitir: comunicar a herança aos filhos. Passar para outrem de maneira contagiosa; contaminar: comunicar um vírus aos colegas. Etimologia (origem da palavra comunicar). Do latim communicare. COMUNICAR. verbo transitivo direto e transitivo indireto. Transmitir informação, dar conhecimento de; fazer saber, participar: comunicar eventos futuros; comunico-lhe que sua encomenda chegou. verbo pronominal. Estar ou ficar em contato com; conversar: comunico-me com minha fé. Passar a ser conhecido; transmitir-se: as tristezas do seu divórcio se comunicaram rapidamente pelo bairro. Estar em relação; estar ligado por uma passagem comum: as ruas se comunicam pela ponte. verbo transitivo direto e bitransitivo. Ligar uma coisa a outra; colocar em contato; ligar, unir: a rua comunica duas avenidas; estrada comunica um país com outro. Verbo bitransitivoTransmitir a mais pessoas; dar a conhecer; propagar: comunicar uma notícia ao povo. Passar uma coisa a outra pessoa; oferecer: comunicava felicidade pelo sorriso. Transferir algo para alguém; transmitir: comunicar a herança aos filhos. Passar para outrem de maneira contagiosa; contaminar: comunicar um vírus aos colegas. Etimologia (origem da palavra comunicar). Do latim communicare.</a:t>
            </a:r>
          </a:p>
        </p:txBody>
      </p:sp>
      <p:pic>
        <p:nvPicPr>
          <p:cNvPr id="165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5711" y="1142544"/>
            <a:ext cx="15240001" cy="8782051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Retângulo 1"/>
          <p:cNvSpPr/>
          <p:nvPr/>
        </p:nvSpPr>
        <p:spPr>
          <a:xfrm>
            <a:off x="4558294" y="10744075"/>
            <a:ext cx="15257418" cy="1554733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 sz="2000">
                <a:latin typeface="Verdana"/>
                <a:ea typeface="Verdana"/>
                <a:cs typeface="Verdana"/>
                <a:sym typeface="Verdana"/>
              </a:defRPr>
            </a:pPr>
          </a:p>
          <a:p>
            <a:pPr>
              <a:defRPr sz="6000">
                <a:latin typeface="Verdana"/>
                <a:ea typeface="Verdana"/>
                <a:cs typeface="Verdana"/>
                <a:sym typeface="Verdana"/>
              </a:defRPr>
            </a:pPr>
            <a:r>
              <a:t>Quem não se comunica, se trumbica!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21594" y="2629692"/>
            <a:ext cx="16340812" cy="9986766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Cochicho"/>
          <p:cNvSpPr txBox="1"/>
          <p:nvPr/>
        </p:nvSpPr>
        <p:spPr>
          <a:xfrm rot="16200000">
            <a:off x="19825280" y="11062196"/>
            <a:ext cx="2397325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Cochicho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97653" y="290889"/>
            <a:ext cx="16897958" cy="10758925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Phillips 6 6"/>
          <p:cNvSpPr txBox="1"/>
          <p:nvPr/>
        </p:nvSpPr>
        <p:spPr>
          <a:xfrm rot="16200000">
            <a:off x="19151735" y="9331095"/>
            <a:ext cx="4010028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Phillips 6 6 </a:t>
            </a:r>
          </a:p>
        </p:txBody>
      </p:sp>
      <p:sp>
        <p:nvSpPr>
          <p:cNvPr id="173" name="Quais suas maiores dificuldades,…"/>
          <p:cNvSpPr txBox="1"/>
          <p:nvPr/>
        </p:nvSpPr>
        <p:spPr>
          <a:xfrm>
            <a:off x="1170922" y="11468099"/>
            <a:ext cx="22042154" cy="195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6000">
                <a:latin typeface="Verdana"/>
                <a:ea typeface="Verdana"/>
                <a:cs typeface="Verdana"/>
                <a:sym typeface="Verdana"/>
              </a:defRPr>
            </a:pPr>
            <a:r>
              <a:t>Quais suas maiores dificuldades, </a:t>
            </a:r>
          </a:p>
          <a:p>
            <a:pPr>
              <a:defRPr sz="6000">
                <a:latin typeface="Verdana"/>
                <a:ea typeface="Verdana"/>
                <a:cs typeface="Verdana"/>
                <a:sym typeface="Verdana"/>
              </a:defRPr>
            </a:pPr>
            <a:r>
              <a:t>ou desafios, de falar em público?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4725" y="3460710"/>
            <a:ext cx="12353783" cy="6794580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imidez"/>
          <p:cNvSpPr txBox="1"/>
          <p:nvPr/>
        </p:nvSpPr>
        <p:spPr>
          <a:xfrm>
            <a:off x="13827979" y="6115050"/>
            <a:ext cx="4551240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Timidez</a:t>
            </a:r>
          </a:p>
        </p:txBody>
      </p:sp>
      <p:sp>
        <p:nvSpPr>
          <p:cNvPr id="177" name="Perfeccionismo"/>
          <p:cNvSpPr txBox="1"/>
          <p:nvPr/>
        </p:nvSpPr>
        <p:spPr>
          <a:xfrm>
            <a:off x="15228762" y="12058649"/>
            <a:ext cx="5813674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trike="sngStrike"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Perfeccionismo</a:t>
            </a:r>
          </a:p>
        </p:txBody>
      </p:sp>
      <p:sp>
        <p:nvSpPr>
          <p:cNvPr id="178" name="Autoconfiança"/>
          <p:cNvSpPr txBox="1"/>
          <p:nvPr/>
        </p:nvSpPr>
        <p:spPr>
          <a:xfrm>
            <a:off x="4466815" y="12058649"/>
            <a:ext cx="5489600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Autoconfiança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8" grpId="1"/>
      <p:bldP build="whole" bldLvl="1" animBg="1" rev="0" advAuto="0" spid="177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3787" y="2947458"/>
            <a:ext cx="11731626" cy="7821084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Domínio do tema"/>
          <p:cNvSpPr txBox="1"/>
          <p:nvPr/>
        </p:nvSpPr>
        <p:spPr>
          <a:xfrm>
            <a:off x="13626405" y="6115050"/>
            <a:ext cx="9983838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just">
              <a:defRPr sz="9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Domínio do tema</a:t>
            </a:r>
          </a:p>
        </p:txBody>
      </p:sp>
      <p:sp>
        <p:nvSpPr>
          <p:cNvPr id="182" name="Prepare-se adequadamente"/>
          <p:cNvSpPr txBox="1"/>
          <p:nvPr/>
        </p:nvSpPr>
        <p:spPr>
          <a:xfrm>
            <a:off x="1612539" y="12058649"/>
            <a:ext cx="10694121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Prepare-se adequadamente</a:t>
            </a:r>
          </a:p>
        </p:txBody>
      </p:sp>
      <p:sp>
        <p:nvSpPr>
          <p:cNvPr id="183" name="Vulnerabilidade"/>
          <p:cNvSpPr txBox="1"/>
          <p:nvPr/>
        </p:nvSpPr>
        <p:spPr>
          <a:xfrm>
            <a:off x="16215940" y="12058649"/>
            <a:ext cx="5972920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Vulnerabilidade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3" grpId="2"/>
      <p:bldP build="whole" bldLvl="1" animBg="1" rev="0" advAuto="0" spid="18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2500" y="3546869"/>
            <a:ext cx="14320641" cy="6622262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Foco"/>
          <p:cNvSpPr txBox="1"/>
          <p:nvPr/>
        </p:nvSpPr>
        <p:spPr>
          <a:xfrm>
            <a:off x="15709205" y="6115050"/>
            <a:ext cx="9034861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>
              <a:defRPr sz="9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Foco</a:t>
            </a:r>
          </a:p>
        </p:txBody>
      </p:sp>
      <p:sp>
        <p:nvSpPr>
          <p:cNvPr id="187" name="Material de referência"/>
          <p:cNvSpPr txBox="1"/>
          <p:nvPr/>
        </p:nvSpPr>
        <p:spPr>
          <a:xfrm>
            <a:off x="7962081" y="12058649"/>
            <a:ext cx="8459838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Material de referência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0900" y="3432912"/>
            <a:ext cx="14765933" cy="685017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Postura"/>
          <p:cNvSpPr txBox="1"/>
          <p:nvPr/>
        </p:nvSpPr>
        <p:spPr>
          <a:xfrm>
            <a:off x="16318805" y="6115050"/>
            <a:ext cx="9034861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>
              <a:defRPr sz="9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Postura</a:t>
            </a:r>
          </a:p>
        </p:txBody>
      </p:sp>
      <p:sp>
        <p:nvSpPr>
          <p:cNvPr id="191" name="Autopercepção"/>
          <p:cNvSpPr txBox="1"/>
          <p:nvPr/>
        </p:nvSpPr>
        <p:spPr>
          <a:xfrm>
            <a:off x="9305440" y="12058649"/>
            <a:ext cx="5773119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Autopercepção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Linguagem"/>
          <p:cNvSpPr txBox="1"/>
          <p:nvPr/>
        </p:nvSpPr>
        <p:spPr>
          <a:xfrm>
            <a:off x="15760005" y="6115050"/>
            <a:ext cx="9034861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>
              <a:defRPr sz="9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Linguagem</a:t>
            </a:r>
          </a:p>
        </p:txBody>
      </p:sp>
      <p:sp>
        <p:nvSpPr>
          <p:cNvPr id="194" name="Adequação"/>
          <p:cNvSpPr txBox="1"/>
          <p:nvPr/>
        </p:nvSpPr>
        <p:spPr>
          <a:xfrm>
            <a:off x="10044185" y="12109449"/>
            <a:ext cx="4295628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Adequação</a:t>
            </a:r>
          </a:p>
        </p:txBody>
      </p:sp>
      <p:pic>
        <p:nvPicPr>
          <p:cNvPr id="195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90600" y="2093186"/>
            <a:ext cx="14280158" cy="95296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6000" y="3393311"/>
            <a:ext cx="14937582" cy="6929378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Voz"/>
          <p:cNvSpPr txBox="1"/>
          <p:nvPr/>
        </p:nvSpPr>
        <p:spPr>
          <a:xfrm>
            <a:off x="16674405" y="6115050"/>
            <a:ext cx="9034861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>
              <a:defRPr sz="9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Voz</a:t>
            </a:r>
          </a:p>
        </p:txBody>
      </p:sp>
      <p:sp>
        <p:nvSpPr>
          <p:cNvPr id="199" name="Escuta Ativa"/>
          <p:cNvSpPr txBox="1"/>
          <p:nvPr/>
        </p:nvSpPr>
        <p:spPr>
          <a:xfrm>
            <a:off x="9784667" y="12058649"/>
            <a:ext cx="4814665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Escuta Ativa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5354" y="2338539"/>
            <a:ext cx="12181838" cy="9038922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Empatia"/>
          <p:cNvSpPr txBox="1"/>
          <p:nvPr/>
        </p:nvSpPr>
        <p:spPr>
          <a:xfrm>
            <a:off x="14032805" y="6115050"/>
            <a:ext cx="9034861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just">
              <a:defRPr sz="9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Empatia</a:t>
            </a:r>
          </a:p>
        </p:txBody>
      </p:sp>
      <p:sp>
        <p:nvSpPr>
          <p:cNvPr id="203" name="Alteridade"/>
          <p:cNvSpPr txBox="1"/>
          <p:nvPr/>
        </p:nvSpPr>
        <p:spPr>
          <a:xfrm>
            <a:off x="10195061" y="12211049"/>
            <a:ext cx="3993878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Alteridade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tângulo 7"/>
          <p:cNvSpPr txBox="1"/>
          <p:nvPr/>
        </p:nvSpPr>
        <p:spPr>
          <a:xfrm>
            <a:off x="1138043" y="10452808"/>
            <a:ext cx="22107914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83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Você tem medo de falar em público?</a:t>
            </a:r>
          </a:p>
        </p:txBody>
      </p:sp>
      <p:pic>
        <p:nvPicPr>
          <p:cNvPr id="127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50831" y="1747820"/>
            <a:ext cx="14482338" cy="75790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9200" y="3166235"/>
            <a:ext cx="14176375" cy="7383530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Apresentação…"/>
          <p:cNvSpPr txBox="1"/>
          <p:nvPr/>
        </p:nvSpPr>
        <p:spPr>
          <a:xfrm>
            <a:off x="16014005" y="5422900"/>
            <a:ext cx="9034861" cy="287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9000">
                <a:latin typeface="Verdana"/>
                <a:ea typeface="Verdana"/>
                <a:cs typeface="Verdana"/>
                <a:sym typeface="Verdana"/>
              </a:defRPr>
            </a:pPr>
            <a:r>
              <a:t>Apresentação</a:t>
            </a:r>
          </a:p>
          <a:p>
            <a:pPr algn="l">
              <a:defRPr sz="9000">
                <a:latin typeface="Verdana"/>
                <a:ea typeface="Verdana"/>
                <a:cs typeface="Verdana"/>
                <a:sym typeface="Verdana"/>
              </a:defRPr>
            </a:pPr>
            <a:r>
              <a:t>visual</a:t>
            </a:r>
          </a:p>
        </p:txBody>
      </p:sp>
      <p:sp>
        <p:nvSpPr>
          <p:cNvPr id="207" name="Simplicidade"/>
          <p:cNvSpPr txBox="1"/>
          <p:nvPr/>
        </p:nvSpPr>
        <p:spPr>
          <a:xfrm>
            <a:off x="9719182" y="12058649"/>
            <a:ext cx="4945634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Simplicidade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11704" y="2435848"/>
            <a:ext cx="13278184" cy="8844304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Engajamento"/>
          <p:cNvSpPr txBox="1"/>
          <p:nvPr/>
        </p:nvSpPr>
        <p:spPr>
          <a:xfrm>
            <a:off x="15556805" y="6115050"/>
            <a:ext cx="9034861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9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Engajamento</a:t>
            </a:r>
          </a:p>
        </p:txBody>
      </p:sp>
      <p:sp>
        <p:nvSpPr>
          <p:cNvPr id="211" name="Contextualização"/>
          <p:cNvSpPr txBox="1"/>
          <p:nvPr/>
        </p:nvSpPr>
        <p:spPr>
          <a:xfrm>
            <a:off x="3061182" y="12058649"/>
            <a:ext cx="6629625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Contextualização</a:t>
            </a:r>
          </a:p>
        </p:txBody>
      </p:sp>
      <p:sp>
        <p:nvSpPr>
          <p:cNvPr id="212" name="Realidade prática"/>
          <p:cNvSpPr txBox="1"/>
          <p:nvPr/>
        </p:nvSpPr>
        <p:spPr>
          <a:xfrm>
            <a:off x="14689286" y="12058649"/>
            <a:ext cx="6705899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Realidade prática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1" grpId="1"/>
      <p:bldP build="whole" bldLvl="1" animBg="1" rev="0" advAuto="0" spid="212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Avaliação"/>
          <p:cNvSpPr txBox="1"/>
          <p:nvPr/>
        </p:nvSpPr>
        <p:spPr>
          <a:xfrm>
            <a:off x="20398753" y="12388849"/>
            <a:ext cx="3703292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Avaliação</a:t>
            </a:r>
          </a:p>
        </p:txBody>
      </p:sp>
      <p:pic>
        <p:nvPicPr>
          <p:cNvPr id="215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5025" y="4054473"/>
            <a:ext cx="14504349" cy="96869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Roda de Conversa"/>
          <p:cNvSpPr txBox="1"/>
          <p:nvPr/>
        </p:nvSpPr>
        <p:spPr>
          <a:xfrm rot="16200000">
            <a:off x="17537781" y="9245600"/>
            <a:ext cx="472623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Roda de Conversa</a:t>
            </a:r>
          </a:p>
        </p:txBody>
      </p:sp>
      <p:pic>
        <p:nvPicPr>
          <p:cNvPr id="218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73917" y="446681"/>
            <a:ext cx="14836166" cy="124327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íntese"/>
          <p:cNvSpPr txBox="1"/>
          <p:nvPr/>
        </p:nvSpPr>
        <p:spPr>
          <a:xfrm>
            <a:off x="9454387" y="273049"/>
            <a:ext cx="4154426" cy="148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síntese</a:t>
            </a:r>
          </a:p>
        </p:txBody>
      </p:sp>
      <p:sp>
        <p:nvSpPr>
          <p:cNvPr id="221" name="Estude bem o conteúdo"/>
          <p:cNvSpPr txBox="1"/>
          <p:nvPr/>
        </p:nvSpPr>
        <p:spPr>
          <a:xfrm>
            <a:off x="1585440" y="2806700"/>
            <a:ext cx="6895283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Estude bem o conteúdo</a:t>
            </a:r>
          </a:p>
        </p:txBody>
      </p:sp>
      <p:sp>
        <p:nvSpPr>
          <p:cNvPr id="222" name="Prepare sua apresentação"/>
          <p:cNvSpPr txBox="1"/>
          <p:nvPr/>
        </p:nvSpPr>
        <p:spPr>
          <a:xfrm>
            <a:off x="15949017" y="1619249"/>
            <a:ext cx="7571148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Prepare sua apresentação</a:t>
            </a:r>
          </a:p>
        </p:txBody>
      </p:sp>
      <p:sp>
        <p:nvSpPr>
          <p:cNvPr id="223" name="Inicie de forma empática"/>
          <p:cNvSpPr txBox="1"/>
          <p:nvPr/>
        </p:nvSpPr>
        <p:spPr>
          <a:xfrm>
            <a:off x="11752360" y="3514723"/>
            <a:ext cx="7277027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Inicie de forma empática</a:t>
            </a:r>
          </a:p>
        </p:txBody>
      </p:sp>
      <p:sp>
        <p:nvSpPr>
          <p:cNvPr id="224" name="Contextualize"/>
          <p:cNvSpPr txBox="1"/>
          <p:nvPr/>
        </p:nvSpPr>
        <p:spPr>
          <a:xfrm>
            <a:off x="1413246" y="12077699"/>
            <a:ext cx="4006808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Contextualize</a:t>
            </a:r>
          </a:p>
        </p:txBody>
      </p:sp>
      <p:sp>
        <p:nvSpPr>
          <p:cNvPr id="225" name="Não saia do foco"/>
          <p:cNvSpPr txBox="1"/>
          <p:nvPr/>
        </p:nvSpPr>
        <p:spPr>
          <a:xfrm>
            <a:off x="6717903" y="7048499"/>
            <a:ext cx="4871034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Não saia do foco</a:t>
            </a:r>
          </a:p>
        </p:txBody>
      </p:sp>
      <p:sp>
        <p:nvSpPr>
          <p:cNvPr id="226" name="Fale a linguagem adequada"/>
          <p:cNvSpPr txBox="1"/>
          <p:nvPr/>
        </p:nvSpPr>
        <p:spPr>
          <a:xfrm>
            <a:off x="14139763" y="8350249"/>
            <a:ext cx="7990006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Fale a linguagem adequada</a:t>
            </a:r>
          </a:p>
        </p:txBody>
      </p:sp>
      <p:sp>
        <p:nvSpPr>
          <p:cNvPr id="227" name="Estabeleça contato visual"/>
          <p:cNvSpPr txBox="1"/>
          <p:nvPr/>
        </p:nvSpPr>
        <p:spPr>
          <a:xfrm>
            <a:off x="7041991" y="11290299"/>
            <a:ext cx="7379718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Estabeleça contato visual</a:t>
            </a:r>
          </a:p>
        </p:txBody>
      </p:sp>
      <p:sp>
        <p:nvSpPr>
          <p:cNvPr id="228" name="Conclua com objetividade"/>
          <p:cNvSpPr txBox="1"/>
          <p:nvPr/>
        </p:nvSpPr>
        <p:spPr>
          <a:xfrm>
            <a:off x="15638262" y="12385675"/>
            <a:ext cx="7496641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Conclua com objetividade</a:t>
            </a:r>
          </a:p>
        </p:txBody>
      </p:sp>
      <p:sp>
        <p:nvSpPr>
          <p:cNvPr id="229" name="Seja você mesmo"/>
          <p:cNvSpPr txBox="1"/>
          <p:nvPr/>
        </p:nvSpPr>
        <p:spPr>
          <a:xfrm>
            <a:off x="18456895" y="5410198"/>
            <a:ext cx="5202269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Seja você mesmo</a:t>
            </a:r>
          </a:p>
        </p:txBody>
      </p:sp>
      <p:sp>
        <p:nvSpPr>
          <p:cNvPr id="230" name="Tenha clareza e simplicidade"/>
          <p:cNvSpPr txBox="1"/>
          <p:nvPr/>
        </p:nvSpPr>
        <p:spPr>
          <a:xfrm>
            <a:off x="981447" y="5016498"/>
            <a:ext cx="8311475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Tenha clareza e simplicidade</a:t>
            </a:r>
          </a:p>
        </p:txBody>
      </p:sp>
      <p:sp>
        <p:nvSpPr>
          <p:cNvPr id="231" name="Provoque"/>
          <p:cNvSpPr txBox="1"/>
          <p:nvPr/>
        </p:nvSpPr>
        <p:spPr>
          <a:xfrm>
            <a:off x="13529047" y="6057900"/>
            <a:ext cx="2783719" cy="787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Provoque</a:t>
            </a:r>
          </a:p>
        </p:txBody>
      </p:sp>
      <p:sp>
        <p:nvSpPr>
          <p:cNvPr id="232" name="Estimule a participação"/>
          <p:cNvSpPr txBox="1"/>
          <p:nvPr/>
        </p:nvSpPr>
        <p:spPr>
          <a:xfrm>
            <a:off x="4039641" y="9359899"/>
            <a:ext cx="6782266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Estimule a participação</a:t>
            </a:r>
          </a:p>
        </p:txBody>
      </p:sp>
      <p:sp>
        <p:nvSpPr>
          <p:cNvPr id="233" name="Perceba-se"/>
          <p:cNvSpPr txBox="1"/>
          <p:nvPr/>
        </p:nvSpPr>
        <p:spPr>
          <a:xfrm>
            <a:off x="18659847" y="10212386"/>
            <a:ext cx="3264527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Perceba-se</a:t>
            </a:r>
          </a:p>
        </p:txBody>
      </p:sp>
      <p:sp>
        <p:nvSpPr>
          <p:cNvPr id="234" name="Ouça"/>
          <p:cNvSpPr txBox="1"/>
          <p:nvPr/>
        </p:nvSpPr>
        <p:spPr>
          <a:xfrm>
            <a:off x="2236241" y="7734299"/>
            <a:ext cx="1566770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5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Ouça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Rectangle 3"/>
          <p:cNvSpPr txBox="1"/>
          <p:nvPr/>
        </p:nvSpPr>
        <p:spPr>
          <a:xfrm>
            <a:off x="-1" y="1233895"/>
            <a:ext cx="13607469" cy="91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spcBef>
                <a:spcPts val="5900"/>
              </a:spcBef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	</a:t>
            </a:r>
            <a:r>
              <a:rPr sz="5400"/>
              <a:t>Referências</a:t>
            </a:r>
          </a:p>
        </p:txBody>
      </p:sp>
      <p:sp>
        <p:nvSpPr>
          <p:cNvPr id="237" name="CaixaDeTexto 3"/>
          <p:cNvSpPr txBox="1"/>
          <p:nvPr/>
        </p:nvSpPr>
        <p:spPr>
          <a:xfrm>
            <a:off x="945425" y="3282374"/>
            <a:ext cx="22332586" cy="1045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lnSpc>
                <a:spcPct val="150000"/>
              </a:lnSpc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CASTRO, Amélia D. de. A Trajetória Histórica da Didática. Série Ideias, n.11. São Paulo: FDE, 1991.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lnSpc>
                <a:spcPct val="150000"/>
              </a:lnSpc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CHEVALLARD, Y. La transposition didactique: du savoir savant au savoir enseigné. Paris, Ed. La Fenseé Sauvage, 1991.</a:t>
            </a:r>
          </a:p>
          <a:p>
            <a:pPr algn="just">
              <a:lnSpc>
                <a:spcPct val="150000"/>
              </a:lnSpc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FERREIRA, Leslie Piccolotto. Trabalhando a voz. São Paulo, Ed. Summus, 1988.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lnSpc>
                <a:spcPct val="150000"/>
              </a:lnSpc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FREIRE, Paulo. Pedagogia do Oprimido. Ed: 17º, Rio de Janeiro: Paz e Terra, 1987.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lnSpc>
                <a:spcPct val="150000"/>
              </a:lnSpc>
              <a:defRPr cap="all" sz="2800">
                <a:latin typeface="Verdana"/>
                <a:ea typeface="Verdana"/>
                <a:cs typeface="Verdana"/>
                <a:sym typeface="Verdana"/>
              </a:defRPr>
            </a:pPr>
            <a:r>
              <a:t>Komensky</a:t>
            </a:r>
            <a:r>
              <a:rPr cap="none"/>
              <a:t>, Jan A. Didática Magna</a:t>
            </a:r>
            <a:r>
              <a:rPr cap="none" i="1"/>
              <a:t> </a:t>
            </a:r>
            <a:r>
              <a:rPr cap="none" i="1"/>
              <a:t>(Tratado da Arte Universal de Ensinar Tudo a Todos)</a:t>
            </a:r>
          </a:p>
          <a:p>
            <a:pPr algn="just">
              <a:lnSpc>
                <a:spcPct val="150000"/>
              </a:lnSpc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LIBÂNEO, José C. Didática. São Paulo, Cortez, 1994.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lnSpc>
                <a:spcPct val="150000"/>
              </a:lnSpc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OLIVEIRA, M. Rita Neto Sales. Histórico da Didática. In: O Conteúdo da Didática: um discurso da neutralidade científica. Belo Horizonte: UFMG, 1988. 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lnSpc>
                <a:spcPct val="150000"/>
              </a:lnSpc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PADILHA, R. P. Planejamento dialógico: como construir o projeto político-pedagógico da escola. São Paulo: Cortez; Instituto Paulo Freire, 2001.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lnSpc>
                <a:spcPct val="150000"/>
              </a:lnSpc>
              <a:defRPr cap="all" sz="2800">
                <a:latin typeface="Verdana"/>
                <a:ea typeface="Verdana"/>
                <a:cs typeface="Verdana"/>
                <a:sym typeface="Verdana"/>
              </a:defRPr>
            </a:pPr>
            <a:r>
              <a:t>Salzano</a:t>
            </a:r>
            <a:r>
              <a:rPr cap="none"/>
              <a:t> </a:t>
            </a:r>
            <a:r>
              <a:t>Masini</a:t>
            </a:r>
            <a:r>
              <a:rPr cap="none"/>
              <a:t>, Elcie F.; </a:t>
            </a:r>
            <a:r>
              <a:t>Moreira</a:t>
            </a:r>
            <a:r>
              <a:rPr cap="none"/>
              <a:t>, Marco Antonio. Aprendizagem Significativa - A Teoria de David Ausubel. São Paulo, Ed. Vetor, 2010.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 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defRPr sz="2800" u="sng">
                <a:latin typeface="Verdana"/>
                <a:ea typeface="Verdana"/>
                <a:cs typeface="Verdana"/>
                <a:sym typeface="Verdana"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https://www.portaleducacao.com.br/conteudo/artigos/biologia/didatica-e-pedagogia/48483</a:t>
            </a:r>
          </a:p>
          <a:p>
            <a:pPr algn="just"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 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defRPr sz="2800" u="sng">
                <a:latin typeface="Verdana"/>
                <a:ea typeface="Verdana"/>
                <a:cs typeface="Verdana"/>
                <a:sym typeface="Verdana"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https://novaescola.org.br/conteudo/262/david-ausubel-e-a-aprendizagem-significativa</a:t>
            </a:r>
            <a:r>
              <a:rPr u="none"/>
              <a:t> 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 </a:t>
            </a:r>
            <a:endParaRPr b="1">
              <a:latin typeface="+mn-lt"/>
              <a:ea typeface="+mn-ea"/>
              <a:cs typeface="+mn-cs"/>
              <a:sym typeface="Helvetica Neue"/>
            </a:endParaRPr>
          </a:p>
          <a:p>
            <a:pPr algn="just">
              <a:defRPr sz="2800">
                <a:latin typeface="Verdana"/>
                <a:ea typeface="Verdana"/>
                <a:cs typeface="Verdana"/>
                <a:sym typeface="Verdana"/>
              </a:defRPr>
            </a:pPr>
            <a:r>
              <a:t> 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aixaDeTexto 7"/>
          <p:cNvSpPr txBox="1"/>
          <p:nvPr/>
        </p:nvSpPr>
        <p:spPr>
          <a:xfrm>
            <a:off x="-609825" y="2891246"/>
            <a:ext cx="23077942" cy="10289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5400">
                <a:latin typeface="Verdana"/>
                <a:ea typeface="Verdana"/>
                <a:cs typeface="Verdana"/>
                <a:sym typeface="Verdana"/>
              </a:defRPr>
            </a:pPr>
            <a:r>
              <a:t>“Conheça todas as teorias, </a:t>
            </a:r>
          </a:p>
          <a:p>
            <a:pPr>
              <a:defRPr sz="5400">
                <a:latin typeface="Verdana"/>
                <a:ea typeface="Verdana"/>
                <a:cs typeface="Verdana"/>
                <a:sym typeface="Verdana"/>
              </a:defRPr>
            </a:pPr>
            <a:r>
              <a:t>domine todas as técnicas, </a:t>
            </a:r>
          </a:p>
          <a:p>
            <a:pPr>
              <a:defRPr sz="5400">
                <a:latin typeface="Verdana"/>
                <a:ea typeface="Verdana"/>
                <a:cs typeface="Verdana"/>
                <a:sym typeface="Verdana"/>
              </a:defRPr>
            </a:pPr>
            <a:r>
              <a:t>mas ao tocar uma alma humana </a:t>
            </a:r>
          </a:p>
          <a:p>
            <a:pPr>
              <a:defRPr sz="5400">
                <a:latin typeface="Verdana"/>
                <a:ea typeface="Verdana"/>
                <a:cs typeface="Verdana"/>
                <a:sym typeface="Verdana"/>
              </a:defRPr>
            </a:pPr>
            <a:r>
              <a:t>seja apenas uma alma humana.”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>
              <a:defRPr sz="32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r">
              <a:defRPr>
                <a:latin typeface="Verdana"/>
                <a:ea typeface="Verdana"/>
                <a:cs typeface="Verdana"/>
                <a:sym typeface="Verdana"/>
              </a:defRPr>
            </a:pPr>
            <a:r>
              <a:t>Carl Gustav Jung</a:t>
            </a:r>
          </a:p>
        </p:txBody>
      </p:sp>
      <p:pic>
        <p:nvPicPr>
          <p:cNvPr id="240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312435" y="8817774"/>
            <a:ext cx="7557862" cy="42512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CaixaDeTexto 7"/>
          <p:cNvSpPr txBox="1"/>
          <p:nvPr/>
        </p:nvSpPr>
        <p:spPr>
          <a:xfrm>
            <a:off x="1136241" y="4945379"/>
            <a:ext cx="8447541" cy="382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>
              <a:defRPr sz="5400">
                <a:latin typeface="Verdana"/>
                <a:ea typeface="Verdana"/>
                <a:cs typeface="Verdana"/>
                <a:sym typeface="Verdana"/>
              </a:defRPr>
            </a:pPr>
            <a:r>
              <a:rPr sz="4500"/>
              <a:t>Contato</a:t>
            </a:r>
            <a:r>
              <a:rPr sz="4000"/>
              <a:t>:</a:t>
            </a:r>
            <a:endParaRPr>
              <a:latin typeface="Corbel"/>
              <a:ea typeface="Corbel"/>
              <a:cs typeface="Corbel"/>
              <a:sym typeface="Corbel"/>
            </a:endParaRPr>
          </a:p>
          <a:p>
            <a:pPr algn="l">
              <a:defRPr sz="40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4000">
                <a:latin typeface="Verdana"/>
                <a:ea typeface="Verdana"/>
                <a:cs typeface="Verdana"/>
                <a:sym typeface="Verdana"/>
              </a:defRPr>
            </a:pPr>
            <a:r>
              <a:rPr u="sng"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antonio.neto@tre-mg.jus.br</a:t>
            </a:r>
          </a:p>
          <a:p>
            <a:pPr algn="l">
              <a:defRPr sz="40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4000">
                <a:latin typeface="Verdana"/>
                <a:ea typeface="Verdana"/>
                <a:cs typeface="Verdana"/>
                <a:sym typeface="Verdana"/>
              </a:defRPr>
            </a:pPr>
            <a:r>
              <a:t>(31)3307-1635 / (31)999764571</a:t>
            </a:r>
          </a:p>
        </p:txBody>
      </p:sp>
      <p:pic>
        <p:nvPicPr>
          <p:cNvPr id="243" name="Imagem" descr="Imagem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81478" y="3148433"/>
            <a:ext cx="2707515" cy="1059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Imagem 2" descr="Imagem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34000" y="1986185"/>
            <a:ext cx="2707588" cy="25412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tângulo 4"/>
          <p:cNvSpPr txBox="1"/>
          <p:nvPr/>
        </p:nvSpPr>
        <p:spPr>
          <a:xfrm>
            <a:off x="2337657" y="5850102"/>
            <a:ext cx="20373708" cy="1005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Estudo indica que o “receio de falar em público” é o maior medo de 41% dos entrevistados, ficando à frente do temor de conviver com problemas financeiros (22%) e medo de doenças e da morte (19%).</a:t>
            </a:r>
          </a:p>
        </p:txBody>
      </p:sp>
      <p:sp>
        <p:nvSpPr>
          <p:cNvPr id="130" name="Retângulo 5"/>
          <p:cNvSpPr txBox="1"/>
          <p:nvPr/>
        </p:nvSpPr>
        <p:spPr>
          <a:xfrm>
            <a:off x="6685991" y="5139377"/>
            <a:ext cx="10813441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Medo de falar em público é maior que o de morrer</a:t>
            </a:r>
          </a:p>
        </p:txBody>
      </p:sp>
      <p:sp>
        <p:nvSpPr>
          <p:cNvPr id="131" name="Retângulo 8"/>
          <p:cNvSpPr txBox="1"/>
          <p:nvPr/>
        </p:nvSpPr>
        <p:spPr>
          <a:xfrm>
            <a:off x="1624148" y="1400310"/>
            <a:ext cx="21135704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A Glossofobia atinge pelo menos 75% da população mundial.</a:t>
            </a:r>
          </a:p>
        </p:txBody>
      </p:sp>
      <p:sp>
        <p:nvSpPr>
          <p:cNvPr id="132" name="Retângulo 9"/>
          <p:cNvSpPr txBox="1"/>
          <p:nvPr/>
        </p:nvSpPr>
        <p:spPr>
          <a:xfrm>
            <a:off x="2127065" y="2221967"/>
            <a:ext cx="20129870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b="1" sz="18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Verdana"/>
                <a:ea typeface="Verdana"/>
                <a:cs typeface="Verdana"/>
                <a:sym typeface="Verdana"/>
                <a:hlinkClick r:id="rId2" invalidUrl="" action="" tgtFrame="" tooltip="" history="1" highlightClick="0" endSnd="0"/>
              </a:defRPr>
            </a:lvl1pPr>
          </a:lstStyle>
          <a:p>
            <a:pPr>
              <a:defRPr u="none">
                <a:solidFill>
                  <a:srgbClr val="000000"/>
                </a:solidFill>
                <a:uFillTx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https://www.researchgate.net/publication/283719292_Glossophobia_among_Undergraduate_Students_of_Government_Medical_Colleges_in_Karachi</a:t>
            </a:r>
          </a:p>
        </p:txBody>
      </p:sp>
      <p:sp>
        <p:nvSpPr>
          <p:cNvPr id="133" name="Retângulo 10"/>
          <p:cNvSpPr txBox="1"/>
          <p:nvPr/>
        </p:nvSpPr>
        <p:spPr>
          <a:xfrm>
            <a:off x="4524102" y="7018027"/>
            <a:ext cx="15335795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b="1" sz="18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Verdana"/>
                <a:ea typeface="Verdana"/>
                <a:cs typeface="Verdana"/>
                <a:sym typeface="Verdana"/>
                <a:hlinkClick r:id="rId3" invalidUrl="" action="" tgtFrame="" tooltip="" history="1" highlightClick="0" endSnd="0"/>
              </a:defRPr>
            </a:lvl1pPr>
          </a:lstStyle>
          <a:p>
            <a:pPr>
              <a:defRPr u="none">
                <a:solidFill>
                  <a:srgbClr val="000000"/>
                </a:solidFill>
                <a:uFillTx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https://www.thetimes.co.uk/article/speaking-in-public-is-worse-than-death-for-most-5l2bvqlmbnt</a:t>
            </a:r>
          </a:p>
        </p:txBody>
      </p:sp>
      <p:sp>
        <p:nvSpPr>
          <p:cNvPr id="134" name="Retângulo 11"/>
          <p:cNvSpPr txBox="1"/>
          <p:nvPr/>
        </p:nvSpPr>
        <p:spPr>
          <a:xfrm>
            <a:off x="4512747" y="9869017"/>
            <a:ext cx="15358506" cy="1005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O medo de falar em público está limitando sua carreira?</a:t>
            </a:r>
          </a:p>
        </p:txBody>
      </p:sp>
      <p:sp>
        <p:nvSpPr>
          <p:cNvPr id="135" name="https://www.bbc.com/worklife/article/20170321-is-public-speaking-fear-limiting-your-career"/>
          <p:cNvSpPr txBox="1"/>
          <p:nvPr/>
        </p:nvSpPr>
        <p:spPr>
          <a:xfrm>
            <a:off x="6296221" y="12880596"/>
            <a:ext cx="12456580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b="1" sz="18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Verdana"/>
                <a:ea typeface="Verdana"/>
                <a:cs typeface="Verdana"/>
                <a:sym typeface="Verdana"/>
                <a:hlinkClick r:id="rId4" invalidUrl="" action="" tgtFrame="" tooltip="" history="1" highlightClick="0" endSnd="0"/>
              </a:defRPr>
            </a:lvl1pPr>
          </a:lstStyle>
          <a:p>
            <a:pPr>
              <a:defRPr u="none">
                <a:solidFill>
                  <a:srgbClr val="000000"/>
                </a:solidFill>
                <a:uFillTx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 invalidUrl="" action="" tgtFrame="" tooltip="" history="1" highlightClick="0" endSnd="0"/>
              </a:rPr>
              <a:t>https://www.bbc.com/worklife/article/20170321-is-public-speaking-fear-limiting-your-career</a:t>
            </a:r>
          </a:p>
        </p:txBody>
      </p:sp>
      <p:sp>
        <p:nvSpPr>
          <p:cNvPr id="136" name="Retângulo 16"/>
          <p:cNvSpPr txBox="1"/>
          <p:nvPr/>
        </p:nvSpPr>
        <p:spPr>
          <a:xfrm>
            <a:off x="555386" y="10757094"/>
            <a:ext cx="23273228" cy="192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Dentre as principais habilidades que os recrutadores observam, “comunicação oral” aparece em primeiro lugar, enquanto “habilidades de apresentação” aparece em quarto. Uma entrevista, com cerca de 2 mil profissionais Americanos, revelou que 12% dos respondentes preferem deixar alguém fazer uma apresentação em púbico e, dentre os que assumem a tarefa, 70% concordam que esta habilidade foi crucial para sua ascensão profissional.”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m 4" descr="Imagem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09015" y="1648904"/>
            <a:ext cx="6531435" cy="98008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m 5" descr="Imagem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22449" y="1658928"/>
            <a:ext cx="6764312" cy="988806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m 1" descr="Imagem 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849459" y="1658928"/>
            <a:ext cx="6595294" cy="10162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Imagem 2" descr="Imagem 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687109" y="1648904"/>
            <a:ext cx="6823339" cy="101724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24049" y="1006134"/>
            <a:ext cx="15587952" cy="11690964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Caracterização do Público-Alvo"/>
          <p:cNvSpPr txBox="1"/>
          <p:nvPr/>
        </p:nvSpPr>
        <p:spPr>
          <a:xfrm rot="16200000">
            <a:off x="-491479" y="8367315"/>
            <a:ext cx="7948365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Caracterização do Público-Alvo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ré-Work"/>
          <p:cNvSpPr txBox="1"/>
          <p:nvPr/>
        </p:nvSpPr>
        <p:spPr>
          <a:xfrm>
            <a:off x="2807816" y="9588499"/>
            <a:ext cx="2461568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Pré-Work</a:t>
            </a:r>
          </a:p>
        </p:txBody>
      </p:sp>
      <p:sp>
        <p:nvSpPr>
          <p:cNvPr id="147" name="Work"/>
          <p:cNvSpPr txBox="1"/>
          <p:nvPr/>
        </p:nvSpPr>
        <p:spPr>
          <a:xfrm>
            <a:off x="11483229" y="9588499"/>
            <a:ext cx="1417540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Work</a:t>
            </a:r>
          </a:p>
        </p:txBody>
      </p:sp>
      <p:sp>
        <p:nvSpPr>
          <p:cNvPr id="148" name="Pós-Work"/>
          <p:cNvSpPr txBox="1"/>
          <p:nvPr/>
        </p:nvSpPr>
        <p:spPr>
          <a:xfrm>
            <a:off x="19362277" y="9588499"/>
            <a:ext cx="251514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Pós-Work</a:t>
            </a:r>
          </a:p>
        </p:txBody>
      </p:sp>
      <p:pic>
        <p:nvPicPr>
          <p:cNvPr id="149" name="Captura de Tela 2019-09-01 às 19.15.32.png" descr="Captura de Tela 2019-09-01 às 19.15.3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576" y="3990244"/>
            <a:ext cx="7929048" cy="52938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Imagem" descr="Imagem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85673" y="3984883"/>
            <a:ext cx="8436629" cy="53045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Imagem" descr="Imagem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468351" y="3990244"/>
            <a:ext cx="7922003" cy="52938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95383" y="1535807"/>
            <a:ext cx="15993235" cy="10644386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Objetivos"/>
          <p:cNvSpPr txBox="1"/>
          <p:nvPr/>
        </p:nvSpPr>
        <p:spPr>
          <a:xfrm>
            <a:off x="20391313" y="12388849"/>
            <a:ext cx="3718174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Objetivos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60449" y="2537915"/>
            <a:ext cx="9046569" cy="90465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Imagem" descr="Imagem"/>
          <p:cNvPicPr>
            <a:picLocks noChangeAspect="1"/>
          </p:cNvPicPr>
          <p:nvPr/>
        </p:nvPicPr>
        <p:blipFill>
          <a:blip r:embed="rId3">
            <a:extLst/>
          </a:blip>
          <a:srcRect l="12651" t="12651" r="17749" b="12651"/>
          <a:stretch>
            <a:fillRect/>
          </a:stretch>
        </p:blipFill>
        <p:spPr>
          <a:xfrm>
            <a:off x="1424186" y="2860306"/>
            <a:ext cx="11751867" cy="8401788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Expectativa"/>
          <p:cNvSpPr txBox="1"/>
          <p:nvPr/>
        </p:nvSpPr>
        <p:spPr>
          <a:xfrm>
            <a:off x="5769817" y="12128499"/>
            <a:ext cx="3060602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Expectativa</a:t>
            </a:r>
          </a:p>
        </p:txBody>
      </p:sp>
      <p:sp>
        <p:nvSpPr>
          <p:cNvPr id="159" name="Realidade"/>
          <p:cNvSpPr txBox="1"/>
          <p:nvPr/>
        </p:nvSpPr>
        <p:spPr>
          <a:xfrm>
            <a:off x="16992550" y="12128499"/>
            <a:ext cx="258236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Realidade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Imagem" descr="Imagem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09360" y="-44252"/>
            <a:ext cx="27028320" cy="13804505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Técnicas de Apresentação"/>
          <p:cNvSpPr txBox="1"/>
          <p:nvPr/>
        </p:nvSpPr>
        <p:spPr>
          <a:xfrm>
            <a:off x="10693188" y="3092449"/>
            <a:ext cx="13056023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7000">
                <a:solidFill>
                  <a:srgbClr val="FFFFFF"/>
                </a:solidFill>
                <a:effectLst>
                  <a:outerShdw sx="100000" sy="100000" kx="0" ky="0" algn="b" rotWithShape="0" blurRad="12700" dist="25400" dir="18900000">
                    <a:srgbClr val="000000"/>
                  </a:outerShdw>
                </a:effectLst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Técnicas de Apresentação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